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52"/>
  </p:notesMasterIdLst>
  <p:sldIdLst>
    <p:sldId id="256" r:id="rId2"/>
    <p:sldId id="470" r:id="rId3"/>
    <p:sldId id="460" r:id="rId4"/>
    <p:sldId id="461" r:id="rId5"/>
    <p:sldId id="462" r:id="rId6"/>
    <p:sldId id="463" r:id="rId7"/>
    <p:sldId id="464" r:id="rId8"/>
    <p:sldId id="468" r:id="rId9"/>
    <p:sldId id="469" r:id="rId10"/>
    <p:sldId id="1297" r:id="rId11"/>
    <p:sldId id="1273" r:id="rId12"/>
    <p:sldId id="467" r:id="rId13"/>
    <p:sldId id="1317" r:id="rId14"/>
    <p:sldId id="1026" r:id="rId15"/>
    <p:sldId id="448" r:id="rId16"/>
    <p:sldId id="1318" r:id="rId17"/>
    <p:sldId id="1319" r:id="rId18"/>
    <p:sldId id="1302" r:id="rId19"/>
    <p:sldId id="1293" r:id="rId20"/>
    <p:sldId id="1254" r:id="rId21"/>
    <p:sldId id="1313" r:id="rId22"/>
    <p:sldId id="1314" r:id="rId23"/>
    <p:sldId id="1303" r:id="rId24"/>
    <p:sldId id="1304" r:id="rId25"/>
    <p:sldId id="451" r:id="rId26"/>
    <p:sldId id="1307" r:id="rId27"/>
    <p:sldId id="450" r:id="rId28"/>
    <p:sldId id="1272" r:id="rId29"/>
    <p:sldId id="452" r:id="rId30"/>
    <p:sldId id="1320" r:id="rId31"/>
    <p:sldId id="1306" r:id="rId32"/>
    <p:sldId id="1098" r:id="rId33"/>
    <p:sldId id="507" r:id="rId34"/>
    <p:sldId id="509" r:id="rId35"/>
    <p:sldId id="455" r:id="rId36"/>
    <p:sldId id="1315" r:id="rId37"/>
    <p:sldId id="456" r:id="rId38"/>
    <p:sldId id="1308" r:id="rId39"/>
    <p:sldId id="457" r:id="rId40"/>
    <p:sldId id="1309" r:id="rId41"/>
    <p:sldId id="1310" r:id="rId42"/>
    <p:sldId id="1311" r:id="rId43"/>
    <p:sldId id="1312" r:id="rId44"/>
    <p:sldId id="1316" r:id="rId45"/>
    <p:sldId id="459" r:id="rId46"/>
    <p:sldId id="1101" r:id="rId47"/>
    <p:sldId id="458" r:id="rId48"/>
    <p:sldId id="454" r:id="rId49"/>
    <p:sldId id="711" r:id="rId50"/>
    <p:sldId id="447" r:id="rId5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996" autoAdjust="0"/>
    <p:restoredTop sz="79006" autoAdjust="0"/>
  </p:normalViewPr>
  <p:slideViewPr>
    <p:cSldViewPr>
      <p:cViewPr varScale="1">
        <p:scale>
          <a:sx n="105" d="100"/>
          <a:sy n="105" d="100"/>
        </p:scale>
        <p:origin x="75" y="33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3E5292-C197-4B29-8ABD-C7AEB5E0B154}" type="datetimeFigureOut">
              <a:rPr lang="en-US" altLang="zh-CN"/>
              <a:pPr>
                <a:defRPr/>
              </a:pPr>
              <a:t>3/22/2021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C119E0-CEE4-4FF8-83B2-DC856A2C17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4896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9393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目标类别</a:t>
            </a:r>
            <a:r>
              <a:rPr lang="en-US" altLang="zh-CN" dirty="0"/>
              <a:t>y = c</a:t>
            </a:r>
            <a:r>
              <a:rPr lang="zh-CN" altLang="en-US" dirty="0"/>
              <a:t>的后验概率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3912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更换右边图片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1402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Gamma</a:t>
            </a:r>
            <a:r>
              <a:rPr lang="zh-CN" altLang="en-US" dirty="0"/>
              <a:t>定义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070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Comparison between image classification, object detection and instance segmentation.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972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we have more examples ….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96D2-8776-4F5C-A458-4FD37E7160D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74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增加</a:t>
            </a:r>
            <a:r>
              <a:rPr lang="en-US" altLang="zh-CN" dirty="0" err="1"/>
              <a:t>ngram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196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更换右边图片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626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577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对应分布为</a:t>
            </a:r>
            <a:r>
              <a:rPr lang="en-US" altLang="zh-CN" dirty="0"/>
              <a:t>p(x)</a:t>
            </a:r>
            <a:r>
              <a:rPr lang="zh-CN" altLang="en-US" dirty="0"/>
              <a:t>的随机变量，熵</a:t>
            </a:r>
            <a:r>
              <a:rPr lang="en-US" altLang="zh-CN" dirty="0"/>
              <a:t>H(p)</a:t>
            </a:r>
            <a:r>
              <a:rPr lang="zh-CN" altLang="en-US" dirty="0"/>
              <a:t>表示其最优编码长度。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819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对应分布为</a:t>
            </a:r>
            <a:r>
              <a:rPr lang="en-US" altLang="zh-CN" dirty="0"/>
              <a:t>p(x)</a:t>
            </a:r>
            <a:r>
              <a:rPr lang="zh-CN" altLang="en-US" dirty="0"/>
              <a:t>的随机变量，熵</a:t>
            </a:r>
            <a:r>
              <a:rPr lang="en-US" altLang="zh-CN" dirty="0"/>
              <a:t>H(p)</a:t>
            </a:r>
            <a:r>
              <a:rPr lang="zh-CN" altLang="en-US" dirty="0"/>
              <a:t>表示其最优编码长度。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265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更换公式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19E0-CEE4-4FF8-83B2-DC856A2C17CC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372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66F891-39E4-4949-84B5-293BD1F65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" y="1524000"/>
            <a:ext cx="6117446" cy="4684464"/>
          </a:xfrm>
          <a:prstGeom prst="rect">
            <a:avLst/>
          </a:prstGeom>
        </p:spPr>
      </p:pic>
      <p:sp>
        <p:nvSpPr>
          <p:cNvPr id="4" name="Rectangle 10"/>
          <p:cNvSpPr/>
          <p:nvPr/>
        </p:nvSpPr>
        <p:spPr>
          <a:xfrm>
            <a:off x="4038600" y="3657600"/>
            <a:ext cx="6637866" cy="165448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304800" y="673897"/>
            <a:ext cx="6117446" cy="719623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 sz="270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4038600" y="3657600"/>
            <a:ext cx="304800" cy="1654481"/>
          </a:xfrm>
          <a:prstGeom prst="rect">
            <a:avLst/>
          </a:prstGeom>
          <a:solidFill>
            <a:srgbClr val="EB641B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359807" y="665099"/>
            <a:ext cx="187820" cy="73123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343400" y="3827594"/>
            <a:ext cx="6142566" cy="1280888"/>
          </a:xfrm>
        </p:spPr>
        <p:txBody>
          <a:bodyPr anchor="ctr"/>
          <a:lstStyle>
            <a:lvl1pPr algn="ctr">
              <a:defRPr sz="28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3006" y="726666"/>
            <a:ext cx="5812317" cy="5687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+mn-lt"/>
                <a:ea typeface="+mn-ea"/>
                <a:cs typeface="+mj-cs"/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5280025" y="5550204"/>
            <a:ext cx="4273554" cy="790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2517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22BBD6FA-A54A-485F-87D9-C9652F58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" y="1524000"/>
            <a:ext cx="6117446" cy="4684464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80B6937C-32A7-4CC7-BE4A-AB7A564C7186}"/>
              </a:ext>
            </a:extLst>
          </p:cNvPr>
          <p:cNvSpPr/>
          <p:nvPr/>
        </p:nvSpPr>
        <p:spPr>
          <a:xfrm>
            <a:off x="4038600" y="3657600"/>
            <a:ext cx="6637866" cy="1654481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EDC16F34-8BA1-4A4E-B0D4-81397E1E7CD0}"/>
              </a:ext>
            </a:extLst>
          </p:cNvPr>
          <p:cNvSpPr/>
          <p:nvPr/>
        </p:nvSpPr>
        <p:spPr>
          <a:xfrm>
            <a:off x="4038600" y="3657600"/>
            <a:ext cx="304800" cy="1654481"/>
          </a:xfrm>
          <a:prstGeom prst="rect">
            <a:avLst/>
          </a:prstGeom>
          <a:solidFill>
            <a:srgbClr val="EB641B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66A552C8-61F4-43FC-A974-9DE54534B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3400" y="3827594"/>
            <a:ext cx="6142566" cy="1280888"/>
          </a:xfrm>
        </p:spPr>
        <p:txBody>
          <a:bodyPr anchor="ctr"/>
          <a:lstStyle>
            <a:lvl1pPr algn="ctr">
              <a:defRPr sz="280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3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45050A8B-65E7-4672-9976-F9678ACC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69B4C9B-667A-475B-923C-B441E63112E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990600"/>
            <a:ext cx="10972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</p:spTree>
    <p:extLst>
      <p:ext uri="{BB962C8B-B14F-4D97-AF65-F5344CB8AC3E}">
        <p14:creationId xmlns:p14="http://schemas.microsoft.com/office/powerpoint/2010/main" val="193009150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3B309-5F91-4EC3-B303-AAA2C667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0303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2554C09-2158-4702-9B4A-E0C68913C68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1066799"/>
            <a:ext cx="5486400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DDB8618-EAD8-4F6C-91B0-8D6B79685A8E}"/>
              </a:ext>
            </a:extLst>
          </p:cNvPr>
          <p:cNvSpPr>
            <a:spLocks noGrp="1"/>
          </p:cNvSpPr>
          <p:nvPr>
            <p:ph idx="10"/>
          </p:nvPr>
        </p:nvSpPr>
        <p:spPr bwMode="auto">
          <a:xfrm>
            <a:off x="6248400" y="1066800"/>
            <a:ext cx="5334000" cy="518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3866493-C33C-47CF-99CE-6E19EE056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BBF6941-949E-4A04-9A27-6C5758225CF1}"/>
              </a:ext>
            </a:extLst>
          </p:cNvPr>
          <p:cNvCxnSpPr/>
          <p:nvPr/>
        </p:nvCxnSpPr>
        <p:spPr>
          <a:xfrm>
            <a:off x="6172200" y="1066800"/>
            <a:ext cx="0" cy="518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2624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Text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82554C09-2158-4702-9B4A-E0C68913C68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599" y="990600"/>
            <a:ext cx="5885794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3866493-C33C-47CF-99CE-6E19EE056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4E9E31A-5EEF-4165-B7AF-A4322917E67F}"/>
              </a:ext>
            </a:extLst>
          </p:cNvPr>
          <p:cNvCxnSpPr>
            <a:cxnSpLocks/>
          </p:cNvCxnSpPr>
          <p:nvPr/>
        </p:nvCxnSpPr>
        <p:spPr>
          <a:xfrm>
            <a:off x="6553200" y="1066800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5998C65-993E-405E-9986-46ED0956EEA5}"/>
              </a:ext>
            </a:extLst>
          </p:cNvPr>
          <p:cNvCxnSpPr/>
          <p:nvPr userDrawn="1"/>
        </p:nvCxnSpPr>
        <p:spPr>
          <a:xfrm>
            <a:off x="7112000" y="1219200"/>
            <a:ext cx="0" cy="4937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84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85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1"/>
            <a:ext cx="10972800" cy="73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990599"/>
            <a:ext cx="10972800" cy="541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  <a:endParaRPr lang="en-US" altLang="zh-CN" dirty="0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609600" y="898949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4DA9BC6-43CA-408A-BEB7-8746EA49C870}"/>
              </a:ext>
            </a:extLst>
          </p:cNvPr>
          <p:cNvSpPr txBox="1">
            <a:spLocks/>
          </p:cNvSpPr>
          <p:nvPr/>
        </p:nvSpPr>
        <p:spPr>
          <a:xfrm>
            <a:off x="4114800" y="6492875"/>
            <a:ext cx="39624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latin typeface="+mn-ea"/>
                <a:ea typeface="+mn-ea"/>
              </a:rPr>
              <a:t>《</a:t>
            </a:r>
            <a:r>
              <a:rPr lang="zh-CN" altLang="en-US" sz="1400" dirty="0">
                <a:latin typeface="+mn-ea"/>
                <a:ea typeface="+mn-ea"/>
              </a:rPr>
              <a:t>神经网络与深度学习</a:t>
            </a:r>
            <a:r>
              <a:rPr lang="en-US" altLang="zh-CN" sz="1400" dirty="0">
                <a:latin typeface="+mn-ea"/>
                <a:ea typeface="+mn-ea"/>
              </a:rPr>
              <a:t>》</a:t>
            </a:r>
            <a:endParaRPr lang="zh-CN" altLang="zh-CN" sz="1400" dirty="0">
              <a:latin typeface="+mn-ea"/>
              <a:ea typeface="+mn-ea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5ED38AFC-6FCA-41F0-B286-064BF4E13FFB}"/>
              </a:ext>
            </a:extLst>
          </p:cNvPr>
          <p:cNvSpPr/>
          <p:nvPr/>
        </p:nvSpPr>
        <p:spPr>
          <a:xfrm>
            <a:off x="10972800" y="6521549"/>
            <a:ext cx="375424" cy="30777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fld id="{7A0AC270-0923-4589-A51D-6091E7C5371F}" type="slidenum">
              <a:rPr lang="zh-CN" altLang="en-US" sz="1400" kern="1200" smtClean="0">
                <a:solidFill>
                  <a:schemeClr val="tx2"/>
                </a:solidFill>
                <a:latin typeface="+mn-ea"/>
                <a:ea typeface="+mn-ea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zh-CN" sz="1400" kern="1200" dirty="0">
              <a:solidFill>
                <a:schemeClr val="tx2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traight Connector 27">
            <a:extLst>
              <a:ext uri="{FF2B5EF4-FFF2-40B4-BE49-F238E27FC236}">
                <a16:creationId xmlns:a16="http://schemas.microsoft.com/office/drawing/2014/main" id="{D59285DE-C1F6-4B21-8CFE-2BDB4A08D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477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23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Calibri" panose="020F05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Calibri" panose="020F05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Calibri" panose="020F05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25">
          <a:solidFill>
            <a:schemeClr val="tx2"/>
          </a:solidFill>
          <a:latin typeface="Calibri" panose="020F0502020204030204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Calibri" panose="020F0502020204030204" pitchFamily="34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Calibri" panose="020F0502020204030204" pitchFamily="34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Calibri" panose="020F0502020204030204" pitchFamily="34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153591" indent="-153591" algn="l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76000"/>
        <a:buFont typeface="Wingdings 3" panose="05040102010807070707" pitchFamily="18" charset="2"/>
        <a:buChar char=""/>
        <a:defRPr lang="en-US" altLang="zh-CN" sz="3200" kern="1200" baseline="0" dirty="0" smtClean="0">
          <a:solidFill>
            <a:srgbClr val="C00000"/>
          </a:solidFill>
          <a:latin typeface="+mn-lt"/>
          <a:ea typeface="+mn-ea"/>
          <a:cs typeface="Arial" panose="020B0604020202020204" pitchFamily="34" charset="0"/>
        </a:defRPr>
      </a:lvl1pPr>
      <a:lvl2pPr marL="308075" indent="-153591" algn="l" rtl="0" eaLnBrk="1" fontAlgn="base" hangingPunct="1">
        <a:spcBef>
          <a:spcPts val="281"/>
        </a:spcBef>
        <a:spcAft>
          <a:spcPct val="0"/>
        </a:spcAft>
        <a:buClr>
          <a:srgbClr val="000000"/>
        </a:buClr>
        <a:buSzPct val="76000"/>
        <a:buFont typeface="Wingdings 3" panose="05040102010807070707" pitchFamily="18" charset="2"/>
        <a:buChar char=""/>
        <a:defRPr sz="28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462558" indent="-128588" algn="l" rtl="0" eaLnBrk="1" fontAlgn="base" hangingPunct="1">
        <a:spcBef>
          <a:spcPts val="281"/>
        </a:spcBef>
        <a:spcAft>
          <a:spcPct val="0"/>
        </a:spcAft>
        <a:buClr>
          <a:srgbClr val="000000"/>
        </a:buClr>
        <a:buSzPct val="76000"/>
        <a:buFont typeface="Wingdings 3" panose="05040102010807070707" pitchFamily="18" charset="2"/>
        <a:buChar char=""/>
        <a:defRPr sz="24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617042" indent="-128588" algn="l" rtl="0" eaLnBrk="1" fontAlgn="base" hangingPunct="1">
        <a:spcBef>
          <a:spcPts val="225"/>
        </a:spcBef>
        <a:spcAft>
          <a:spcPct val="0"/>
        </a:spcAft>
        <a:buClr>
          <a:srgbClr val="CF5716"/>
        </a:buClr>
        <a:buSzPct val="70000"/>
        <a:buFont typeface="Wingdings" panose="05000000000000000000" pitchFamily="2" charset="2"/>
        <a:buChar char="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rtl="0" eaLnBrk="1" fontAlgn="base" hangingPunct="1">
        <a:spcBef>
          <a:spcPts val="169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350" kern="1200" baseline="0">
          <a:solidFill>
            <a:schemeClr val="tx1"/>
          </a:solidFill>
          <a:latin typeface="+mn-ea"/>
          <a:ea typeface="+mn-ea"/>
          <a:cs typeface="+mn-cs"/>
        </a:defRPr>
      </a:lvl5pPr>
      <a:lvl6pPr marL="925830" indent="-102870" algn="l" rtl="0" eaLnBrk="1" latinLnBrk="0" hangingPunct="1">
        <a:spcBef>
          <a:spcPts val="169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9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028700" indent="-102870" algn="l" rtl="0" eaLnBrk="1" latinLnBrk="0" hangingPunct="1">
        <a:spcBef>
          <a:spcPts val="169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788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1131570" indent="-102870" algn="l" rtl="0" eaLnBrk="1" latinLnBrk="0" hangingPunct="1">
        <a:spcBef>
          <a:spcPts val="169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788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02870" algn="l" rtl="0" eaLnBrk="1" latinLnBrk="0" hangingPunct="1">
        <a:spcBef>
          <a:spcPts val="169"/>
        </a:spcBef>
        <a:buClr>
          <a:srgbClr val="9FB8CD"/>
        </a:buClr>
        <a:buSzPct val="75000"/>
        <a:buFont typeface="Wingdings 3"/>
        <a:buChar char=""/>
        <a:defRPr kumimoji="0" lang="en-US" sz="675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ndl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9.tmp"/><Relationship Id="rId5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tmp"/><Relationship Id="rId9" Type="http://schemas.openxmlformats.org/officeDocument/2006/relationships/image" Target="../media/image2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3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7" Type="http://schemas.openxmlformats.org/officeDocument/2006/relationships/image" Target="../media/image38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360.png"/><Relationship Id="rId10" Type="http://schemas.openxmlformats.org/officeDocument/2006/relationships/image" Target="../media/image41.png"/><Relationship Id="rId9" Type="http://schemas.openxmlformats.org/officeDocument/2006/relationships/image" Target="../media/image4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36.tmp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5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4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9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tm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tmp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49.tmp"/><Relationship Id="rId5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tmp"/><Relationship Id="rId4" Type="http://schemas.openxmlformats.org/officeDocument/2006/relationships/image" Target="../media/image61.tm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tmp"/><Relationship Id="rId3" Type="http://schemas.openxmlformats.org/officeDocument/2006/relationships/image" Target="../media/image65.tmp"/><Relationship Id="rId7" Type="http://schemas.openxmlformats.org/officeDocument/2006/relationships/image" Target="../media/image69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tmp"/><Relationship Id="rId5" Type="http://schemas.openxmlformats.org/officeDocument/2006/relationships/image" Target="../media/image67.tmp"/><Relationship Id="rId4" Type="http://schemas.openxmlformats.org/officeDocument/2006/relationships/image" Target="../media/image66.tmp"/><Relationship Id="rId9" Type="http://schemas.openxmlformats.org/officeDocument/2006/relationships/image" Target="../media/image71.tm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mp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74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ndl/exercise/tree/master/for_chapter_3_linear_regression" TargetMode="External"/><Relationship Id="rId2" Type="http://schemas.openxmlformats.org/officeDocument/2006/relationships/hyperlink" Target="https://github.com/nndl/exercise/tree/master/chap3_softmax_regression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dium.com/zylapp/review-of-deep-learning-algorithms-for-object-detection-c1f3d437b85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utomated-text-classification-using-machine-learning-3df4f4f9570b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线性模型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《</a:t>
            </a:r>
            <a:r>
              <a:rPr lang="zh-CN" altLang="en-US"/>
              <a:t>神经网络与深度学习</a:t>
            </a:r>
            <a:r>
              <a:rPr lang="en-US" altLang="zh-CN"/>
              <a:t>》</a:t>
            </a:r>
            <a:endParaRPr lang="zh-CN" alt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>
                <a:hlinkClick r:id="rId3"/>
              </a:rPr>
              <a:t>https://nndl.github.io/</a:t>
            </a:r>
            <a:endParaRPr lang="en-US" altLang="zh-CN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FCAFA-93F5-4F0C-8630-C0438A82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示例：情感分类</a:t>
            </a:r>
          </a:p>
        </p:txBody>
      </p:sp>
      <p:pic>
        <p:nvPicPr>
          <p:cNvPr id="7172" name="Picture 4" descr="Image result for sentiment classification">
            <a:extLst>
              <a:ext uri="{FF2B5EF4-FFF2-40B4-BE49-F238E27FC236}">
                <a16:creationId xmlns:a16="http://schemas.microsoft.com/office/drawing/2014/main" id="{0F1E63B1-2DF4-4434-9258-71834EDBD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7736" y="4267200"/>
            <a:ext cx="7216528" cy="19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DC0DAF8-11B2-4F18-A24F-8D7FC2376CBD}"/>
              </a:ext>
            </a:extLst>
          </p:cNvPr>
          <p:cNvCxnSpPr/>
          <p:nvPr/>
        </p:nvCxnSpPr>
        <p:spPr>
          <a:xfrm>
            <a:off x="1981200" y="4343400"/>
            <a:ext cx="800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“sentiment classification”的图片搜索结果">
            <a:extLst>
              <a:ext uri="{FF2B5EF4-FFF2-40B4-BE49-F238E27FC236}">
                <a16:creationId xmlns:a16="http://schemas.microsoft.com/office/drawing/2014/main" id="{EBE5BFAD-C13A-4112-88BB-1D2468DB0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245394"/>
            <a:ext cx="3789116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6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7BE3F-5789-4C4E-9F24-DD4A8719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示例：文本分类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C8EAE1-A47A-48E8-B1AD-42A468D6D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将样本</a:t>
            </a:r>
            <a:r>
              <a:rPr lang="en-US" altLang="zh-CN" dirty="0"/>
              <a:t>x</a:t>
            </a:r>
            <a:r>
              <a:rPr lang="zh-CN" altLang="en-US" dirty="0"/>
              <a:t>从文本形式转为向量形式</a:t>
            </a:r>
            <a:endParaRPr lang="en-US" altLang="zh-CN" dirty="0"/>
          </a:p>
          <a:p>
            <a:pPr lvl="1"/>
            <a:r>
              <a:rPr lang="zh-CN" altLang="en-US" dirty="0"/>
              <a:t>词袋模型（</a:t>
            </a:r>
            <a:r>
              <a:rPr lang="en-US" altLang="zh-CN" dirty="0"/>
              <a:t>Bag-of-Words</a:t>
            </a:r>
            <a:r>
              <a:rPr lang="zh-CN" altLang="en-US" dirty="0"/>
              <a:t>，</a:t>
            </a:r>
            <a:r>
              <a:rPr lang="en-US" altLang="zh-CN" dirty="0" err="1"/>
              <a:t>BoW</a:t>
            </a:r>
            <a:r>
              <a:rPr lang="zh-CN" altLang="en-US" dirty="0"/>
              <a:t>）模型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50E8A2B-FD93-449C-9608-D1DAFBE14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204" y="4527055"/>
            <a:ext cx="7273993" cy="1676400"/>
          </a:xfrm>
          <a:prstGeom prst="rect">
            <a:avLst/>
          </a:prstGeom>
        </p:spPr>
      </p:pic>
      <p:pic>
        <p:nvPicPr>
          <p:cNvPr id="9218" name="Picture 2" descr="Image result for bag of words">
            <a:extLst>
              <a:ext uri="{FF2B5EF4-FFF2-40B4-BE49-F238E27FC236}">
                <a16:creationId xmlns:a16="http://schemas.microsoft.com/office/drawing/2014/main" id="{1F7E658C-D84E-4655-B7DA-45E99502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455592"/>
            <a:ext cx="4572000" cy="16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526F85B-3318-41AF-9217-1D78847A5BEB}"/>
              </a:ext>
            </a:extLst>
          </p:cNvPr>
          <p:cNvCxnSpPr/>
          <p:nvPr/>
        </p:nvCxnSpPr>
        <p:spPr>
          <a:xfrm>
            <a:off x="1981200" y="43434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29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示例：文本情感分类</a:t>
            </a:r>
          </a:p>
        </p:txBody>
      </p:sp>
      <p:sp>
        <p:nvSpPr>
          <p:cNvPr id="8" name="矩形 7"/>
          <p:cNvSpPr/>
          <p:nvPr/>
        </p:nvSpPr>
        <p:spPr>
          <a:xfrm>
            <a:off x="2441224" y="144780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根据文本内容来判断文本的相应类别</a:t>
            </a:r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224" y="2240114"/>
            <a:ext cx="3105583" cy="1171739"/>
          </a:xfrm>
          <a:prstGeom prst="rect">
            <a:avLst/>
          </a:prstGeom>
        </p:spPr>
      </p:pic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326" y="2240114"/>
            <a:ext cx="3529381" cy="1275847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 bwMode="auto">
          <a:xfrm flipH="1">
            <a:off x="5546806" y="4644793"/>
            <a:ext cx="772402" cy="57535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kumimoji="1" lang="zh-CN" altLang="en-US" sz="4000">
              <a:latin typeface="Tahoma" pitchFamily="34" charset="0"/>
              <a:ea typeface="宋体" pitchFamily="2" charset="-122"/>
            </a:endParaRPr>
          </a:p>
        </p:txBody>
      </p:sp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322" y="4150638"/>
            <a:ext cx="1961925" cy="1855655"/>
          </a:xfrm>
          <a:prstGeom prst="rect">
            <a:avLst/>
          </a:prstGeom>
        </p:spPr>
      </p:pic>
      <p:sp>
        <p:nvSpPr>
          <p:cNvPr id="13" name="下箭头 12"/>
          <p:cNvSpPr/>
          <p:nvPr/>
        </p:nvSpPr>
        <p:spPr bwMode="auto">
          <a:xfrm>
            <a:off x="7863156" y="3570277"/>
            <a:ext cx="719191" cy="487853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kumimoji="1" lang="zh-CN" altLang="en-US" sz="40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4" name="右箭头 13"/>
          <p:cNvSpPr/>
          <p:nvPr/>
        </p:nvSpPr>
        <p:spPr bwMode="auto">
          <a:xfrm>
            <a:off x="5699206" y="2772148"/>
            <a:ext cx="772402" cy="575353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kumimoji="1" lang="zh-CN" altLang="en-US" sz="4000"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56090" y="4350425"/>
            <a:ext cx="4251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/>
              <a:t>+</a:t>
            </a:r>
          </a:p>
          <a:p>
            <a:pPr algn="ctr"/>
            <a:r>
              <a:rPr lang="en-US" altLang="zh-CN" sz="3200" dirty="0"/>
              <a:t>-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6548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270A35-19B2-4A96-B3BB-26EF01DD8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线性分类模型</a:t>
            </a:r>
          </a:p>
        </p:txBody>
      </p:sp>
    </p:spTree>
    <p:extLst>
      <p:ext uri="{BB962C8B-B14F-4D97-AF65-F5344CB8AC3E}">
        <p14:creationId xmlns:p14="http://schemas.microsoft.com/office/powerpoint/2010/main" val="78433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FAF6106-078D-4BE0-BD27-AAA6022AD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0771"/>
            <a:ext cx="4029104" cy="3019447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线性模型</a:t>
            </a:r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905000"/>
            <a:ext cx="3603266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46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线性模型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Logistic</a:t>
            </a:r>
            <a:r>
              <a:rPr lang="zh-CN" altLang="en-US" dirty="0"/>
              <a:t>回归</a:t>
            </a:r>
            <a:endParaRPr lang="en-US" altLang="zh-CN" dirty="0"/>
          </a:p>
          <a:p>
            <a:r>
              <a:rPr lang="en-US" altLang="zh-CN" dirty="0"/>
              <a:t>Softmax</a:t>
            </a:r>
            <a:r>
              <a:rPr lang="zh-CN" altLang="en-US" dirty="0"/>
              <a:t>回归</a:t>
            </a:r>
            <a:endParaRPr lang="en-US" altLang="zh-CN" dirty="0"/>
          </a:p>
          <a:p>
            <a:r>
              <a:rPr lang="zh-CN" altLang="en-US" dirty="0"/>
              <a:t>感知器</a:t>
            </a:r>
            <a:endParaRPr lang="en-US" altLang="zh-CN" dirty="0"/>
          </a:p>
          <a:p>
            <a:r>
              <a:rPr lang="zh-CN" altLang="en-US" dirty="0"/>
              <a:t>支持向量机</a:t>
            </a:r>
          </a:p>
        </p:txBody>
      </p:sp>
    </p:spTree>
    <p:extLst>
      <p:ext uri="{BB962C8B-B14F-4D97-AF65-F5344CB8AC3E}">
        <p14:creationId xmlns:p14="http://schemas.microsoft.com/office/powerpoint/2010/main" val="2615358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A054A4-9A5A-464E-9A01-BE51DBCC40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Logistic Regression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170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943AA-82E1-47C3-8827-2F32FEE5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Logistic Regression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0DDC52-0A73-4096-A724-74BF538D1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模型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9AA016-EBDF-4B40-8A7B-AEB6999FC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4029104" cy="301944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C7EBF89-FE42-4477-8A2A-90BDA1283CC0}"/>
              </a:ext>
            </a:extLst>
          </p:cNvPr>
          <p:cNvSpPr txBox="1"/>
          <p:nvPr/>
        </p:nvSpPr>
        <p:spPr>
          <a:xfrm>
            <a:off x="3200400" y="340234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损失函数？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E2B9549-3B8C-40F5-84D8-C4878E4D7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88590"/>
            <a:ext cx="4381500" cy="12124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1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F69806-95C2-4F62-9217-30F1FDBB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分类问题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9A4D76-8A4F-4B47-9D5B-4C82FEF0F4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将分类问题看作条件概率估计问题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引入非线性函数</a:t>
                </a:r>
                <a:r>
                  <a:rPr lang="en-US" altLang="zh-CN" dirty="0"/>
                  <a:t>g </a:t>
                </a:r>
                <a:r>
                  <a:rPr lang="zh-CN" altLang="en-US" dirty="0"/>
                  <a:t>来预测类别标签的条件概率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dirty="0" err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以二分类为例，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函数</a:t>
                </a:r>
                <a:r>
                  <a:rPr lang="en-US" altLang="zh-CN" dirty="0"/>
                  <a:t>f</a:t>
                </a:r>
                <a:r>
                  <a:rPr lang="zh-CN" altLang="en-US" dirty="0"/>
                  <a:t>：线性函数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函数</a:t>
                </a:r>
                <a:r>
                  <a:rPr lang="en-US" altLang="zh-CN" dirty="0"/>
                  <a:t>g</a:t>
                </a:r>
                <a:r>
                  <a:rPr lang="zh-CN" altLang="en-US" dirty="0"/>
                  <a:t>：把线性函数的值域从实数区间“挤压”到了</a:t>
                </a:r>
                <a:r>
                  <a:rPr lang="en-US" altLang="zh-CN" dirty="0"/>
                  <a:t>(0,1)</a:t>
                </a:r>
                <a:r>
                  <a:rPr lang="zh-CN" altLang="en-US" dirty="0"/>
                  <a:t>之间，可以用来表示概率。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9A4D76-8A4F-4B47-9D5B-4C82FEF0F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5"/>
                <a:stretch>
                  <a:fillRect l="-778" t="-2112" r="-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4E480C9-932D-471F-A106-E2116E4AE4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221582"/>
            <a:ext cx="3268505" cy="41483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FF88BD6-C030-4115-8550-05D2402F0964}"/>
              </a:ext>
            </a:extLst>
          </p:cNvPr>
          <p:cNvSpPr/>
          <p:nvPr/>
        </p:nvSpPr>
        <p:spPr>
          <a:xfrm>
            <a:off x="4343400" y="5454134"/>
            <a:ext cx="4267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如何构建函数</a:t>
            </a:r>
            <a:r>
              <a:rPr lang="en-US" altLang="zh-CN" dirty="0">
                <a:solidFill>
                  <a:srgbClr val="FF0000"/>
                </a:solidFill>
              </a:rPr>
              <a:t>g</a:t>
            </a:r>
            <a:r>
              <a:rPr lang="zh-CN" altLang="en-US" dirty="0">
                <a:solidFill>
                  <a:srgbClr val="FF0000"/>
                </a:solidFill>
              </a:rPr>
              <a:t>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6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CE3290-762B-47FC-A0A3-5E7A7B3F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Logistic</a:t>
            </a:r>
            <a:r>
              <a:rPr lang="zh-CN" altLang="en-US" dirty="0"/>
              <a:t>函数与回归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4961D1-B98E-4A05-938B-FEBE8D4F6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Logistic</a:t>
            </a:r>
            <a:r>
              <a:rPr lang="zh-CN" altLang="en-US" dirty="0"/>
              <a:t>函数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Logistic</a:t>
            </a:r>
            <a:r>
              <a:rPr lang="zh-CN" altLang="en-US" dirty="0"/>
              <a:t>回归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2ED6541-77EB-4BC4-852D-3C5EB29E7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4" y="2063787"/>
            <a:ext cx="2646438" cy="10022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15C275D-BD44-453C-A4DA-FA28CF1209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24400"/>
            <a:ext cx="3452812" cy="1268238"/>
          </a:xfrm>
          <a:prstGeom prst="rect">
            <a:avLst/>
          </a:prstGeom>
        </p:spPr>
      </p:pic>
      <p:pic>
        <p:nvPicPr>
          <p:cNvPr id="7170" name="Picture 2" descr="Image result for softmax vs sigmoid">
            <a:extLst>
              <a:ext uri="{FF2B5EF4-FFF2-40B4-BE49-F238E27FC236}">
                <a16:creationId xmlns:a16="http://schemas.microsoft.com/office/drawing/2014/main" id="{A3B4586A-C4AC-4542-B412-B52B3384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1" y="2042547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FCF9DDF-1398-48E1-8A25-1DCD67F626A3}"/>
                  </a:ext>
                </a:extLst>
              </p:cNvPr>
              <p:cNvSpPr txBox="1"/>
              <p:nvPr/>
            </p:nvSpPr>
            <p:spPr>
              <a:xfrm>
                <a:off x="5257801" y="1333544"/>
                <a:ext cx="4301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  <a:latin typeface="STIX Two Math" panose="02020603050405020304" pitchFamily="18" charset="0"/>
                    <a:cs typeface="STIX Two Math" panose="02020603050405020304" pitchFamily="18" charset="0"/>
                  </a:rPr>
                  <a:t>除了</a:t>
                </a:r>
                <a:r>
                  <a:rPr lang="en-US" altLang="zh-CN" dirty="0" err="1">
                    <a:solidFill>
                      <a:srgbClr val="FF0000"/>
                    </a:solidFill>
                    <a:latin typeface="STIX Two Math" panose="02020603050405020304" pitchFamily="18" charset="0"/>
                    <a:ea typeface="STIX Two Math" panose="02020603050405020304" pitchFamily="18" charset="0"/>
                    <a:cs typeface="STIX Two Math" panose="02020603050405020304" pitchFamily="18" charset="0"/>
                  </a:rPr>
                  <a:t>logisitc</a:t>
                </a:r>
                <a:r>
                  <a:rPr lang="zh-CN" altLang="en-US" dirty="0">
                    <a:solidFill>
                      <a:srgbClr val="FF0000"/>
                    </a:solidFill>
                    <a:latin typeface="STIX Two Math" panose="02020603050405020304" pitchFamily="18" charset="0"/>
                    <a:cs typeface="STIX Two Math" panose="02020603050405020304" pitchFamily="18" charset="0"/>
                  </a:rPr>
                  <a:t>，还有什么函数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𝑓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: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𝑅</m:t>
                    </m:r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→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(0,1)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STIX Two Math" panose="02020603050405020304" pitchFamily="18" charset="0"/>
                    <a:ea typeface="STIX Two Math" panose="02020603050405020304" pitchFamily="18" charset="0"/>
                    <a:cs typeface="STIX Two Math" panose="02020603050405020304" pitchFamily="18" charset="0"/>
                  </a:rPr>
                  <a:t>?</a:t>
                </a:r>
                <a:endParaRPr lang="zh-CN" altLang="en-US" dirty="0">
                  <a:solidFill>
                    <a:srgbClr val="FF0000"/>
                  </a:solidFill>
                  <a:latin typeface="STIX Two Math" panose="02020603050405020304" pitchFamily="18" charset="0"/>
                  <a:cs typeface="STIX Two Math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FCF9DDF-1398-48E1-8A25-1DCD67F62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1" y="1333544"/>
                <a:ext cx="4301819" cy="369332"/>
              </a:xfrm>
              <a:prstGeom prst="rect">
                <a:avLst/>
              </a:prstGeom>
              <a:blipFill>
                <a:blip r:embed="rId9"/>
                <a:stretch>
                  <a:fillRect l="-1277" t="-18333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344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BD2552-A24B-45F7-9560-E47B4AFF2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大纲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885846-4CCF-48E6-9B73-4407042C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分类问题示例</a:t>
            </a:r>
            <a:endParaRPr lang="en-US" altLang="zh-CN"/>
          </a:p>
          <a:p>
            <a:r>
              <a:rPr lang="zh-CN" altLang="en-US"/>
              <a:t>线性分类模型</a:t>
            </a:r>
            <a:endParaRPr lang="en-US" altLang="zh-CN"/>
          </a:p>
          <a:p>
            <a:pPr lvl="1"/>
            <a:r>
              <a:rPr lang="en-US" altLang="zh-CN"/>
              <a:t>Logistic Regression</a:t>
            </a:r>
          </a:p>
          <a:p>
            <a:pPr lvl="1"/>
            <a:r>
              <a:rPr lang="en-US" altLang="zh-CN"/>
              <a:t>Softmax Regression</a:t>
            </a:r>
          </a:p>
          <a:p>
            <a:pPr lvl="1"/>
            <a:r>
              <a:rPr lang="en-US" altLang="zh-CN"/>
              <a:t>Perceptron</a:t>
            </a:r>
          </a:p>
          <a:p>
            <a:pPr lvl="1"/>
            <a:r>
              <a:rPr lang="en-US" altLang="zh-CN"/>
              <a:t>SVM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7979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学习准则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模型预测条件概率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真实条件概率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对于一个样本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其</m:t>
                    </m:r>
                  </m:oMath>
                </a14:m>
                <a:r>
                  <a:rPr lang="zh-CN" altLang="en-US" dirty="0"/>
                  <a:t>真实条件概率为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5"/>
                <a:stretch>
                  <a:fillRect l="-778" t="-2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97B37A28-9BEA-4B3D-9329-95AC9FAB25C3}"/>
              </a:ext>
            </a:extLst>
          </p:cNvPr>
          <p:cNvSpPr txBox="1"/>
          <p:nvPr/>
        </p:nvSpPr>
        <p:spPr>
          <a:xfrm>
            <a:off x="3733800" y="518230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如何衡量两个条件分布的差异？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B2A10E1-A786-4B36-9CC1-E832C4BFED95}"/>
                  </a:ext>
                </a:extLst>
              </p:cNvPr>
              <p:cNvSpPr/>
              <p:nvPr/>
            </p:nvSpPr>
            <p:spPr>
              <a:xfrm>
                <a:off x="2932569" y="4062445"/>
                <a:ext cx="6096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4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BB2A10E1-A786-4B36-9CC1-E832C4BFED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69" y="4062445"/>
                <a:ext cx="6096000" cy="830997"/>
              </a:xfrm>
              <a:prstGeom prst="rect">
                <a:avLst/>
              </a:prstGeom>
              <a:blipFill>
                <a:blip r:embed="rId6"/>
                <a:stretch>
                  <a:fillRect b="-7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56FAEA9-801C-441A-9CD4-12AA5769F918}"/>
                  </a:ext>
                </a:extLst>
              </p:cNvPr>
              <p:cNvSpPr/>
              <p:nvPr/>
            </p:nvSpPr>
            <p:spPr>
              <a:xfrm>
                <a:off x="3810000" y="1918392"/>
                <a:ext cx="3777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56FAEA9-801C-441A-9CD4-12AA5769F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918392"/>
                <a:ext cx="3777188" cy="461665"/>
              </a:xfrm>
              <a:prstGeom prst="rect">
                <a:avLst/>
              </a:prstGeom>
              <a:blipFill>
                <a:blip r:embed="rId7"/>
                <a:stretch>
                  <a:fillRect b="-22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324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58B6A1-AFB2-4E53-8DFB-485AAE0F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熵（</a:t>
            </a:r>
            <a:r>
              <a:rPr lang="en-US" altLang="zh-CN"/>
              <a:t>Entropy</a:t>
            </a:r>
            <a:r>
              <a:rPr lang="zh-CN" altLang="en-US"/>
              <a:t>）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DB4EC0-E71E-4C02-B35B-69941C25A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在信息论中，熵用来衡量一个随机事件的不确定性。</a:t>
            </a:r>
            <a:endParaRPr lang="en-US" altLang="zh-CN" dirty="0"/>
          </a:p>
          <a:p>
            <a:pPr lvl="1"/>
            <a:r>
              <a:rPr lang="zh-CN" altLang="en-US" dirty="0"/>
              <a:t>自信息（</a:t>
            </a:r>
            <a:r>
              <a:rPr lang="en-US" altLang="zh-CN" dirty="0"/>
              <a:t>Self Information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熵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熵越高，则随机变量的信息越多；</a:t>
            </a:r>
            <a:endParaRPr lang="en-US" altLang="zh-CN" dirty="0"/>
          </a:p>
          <a:p>
            <a:pPr lvl="1"/>
            <a:r>
              <a:rPr lang="zh-CN" altLang="en-US" dirty="0"/>
              <a:t>熵越低，则随机变量的信息越少 </a:t>
            </a:r>
            <a:r>
              <a:rPr lang="en-US" altLang="zh-CN" dirty="0"/>
              <a:t>. </a:t>
            </a:r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在对分布 𝑞</a:t>
            </a:r>
            <a:r>
              <a:rPr lang="en-US" altLang="zh-CN" dirty="0"/>
              <a:t>(</a:t>
            </a:r>
            <a:r>
              <a:rPr lang="zh-CN" altLang="en-US" dirty="0"/>
              <a:t>𝑦</a:t>
            </a:r>
            <a:r>
              <a:rPr lang="en-US" altLang="zh-CN" dirty="0"/>
              <a:t>) </a:t>
            </a:r>
            <a:r>
              <a:rPr lang="zh-CN" altLang="en-US" dirty="0"/>
              <a:t>的符号进行编码时，熵 𝐼</a:t>
            </a:r>
            <a:r>
              <a:rPr lang="en-US" altLang="zh-CN" dirty="0"/>
              <a:t>(</a:t>
            </a:r>
            <a:r>
              <a:rPr lang="zh-CN" altLang="en-US" dirty="0"/>
              <a:t>𝑞</a:t>
            </a:r>
            <a:r>
              <a:rPr lang="en-US" altLang="zh-CN" dirty="0"/>
              <a:t>) </a:t>
            </a:r>
            <a:r>
              <a:rPr lang="zh-CN" altLang="en-US" dirty="0"/>
              <a:t>也是理论上最优的平均编码长度，这种编码方式称为熵编码（ </a:t>
            </a:r>
            <a:r>
              <a:rPr lang="en-US" altLang="zh-CN" dirty="0"/>
              <a:t>Entropy Encoding </a:t>
            </a:r>
            <a:r>
              <a:rPr lang="zh-CN" altLang="en-US" dirty="0"/>
              <a:t>） </a:t>
            </a:r>
            <a:endParaRPr lang="en-US" altLang="zh-CN" dirty="0"/>
          </a:p>
          <a:p>
            <a:pPr lvl="1"/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B8716B3-76E4-47B1-BE88-2C2BF8AF3673}"/>
                  </a:ext>
                </a:extLst>
              </p:cNvPr>
              <p:cNvSpPr/>
              <p:nvPr/>
            </p:nvSpPr>
            <p:spPr>
              <a:xfrm>
                <a:off x="4966370" y="1837473"/>
                <a:ext cx="2531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𝐼</m:t>
                      </m:r>
                      <m:r>
                        <a:rPr lang="en-US" altLang="zh-CN" i="1" dirty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(</m:t>
                      </m:r>
                      <m:r>
                        <a:rPr lang="en-US" altLang="zh-CN" i="1" dirty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𝑥</m:t>
                      </m:r>
                      <m:r>
                        <a:rPr lang="en-US" altLang="zh-CN" i="1" dirty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) = −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log</m:t>
                      </m:r>
                      <m:r>
                        <a:rPr lang="en-US" altLang="zh-CN" i="1" dirty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⁡(</m:t>
                      </m:r>
                      <m:r>
                        <a:rPr lang="en-US" altLang="zh-CN" i="1" dirty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𝑝</m:t>
                      </m:r>
                      <m:r>
                        <a:rPr lang="en-US" altLang="zh-CN" i="1" dirty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(</m:t>
                      </m:r>
                      <m:r>
                        <a:rPr lang="en-US" altLang="zh-CN" i="1" dirty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𝑥</m:t>
                      </m:r>
                      <m:r>
                        <a:rPr lang="en-US" altLang="zh-CN" i="1" dirty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dirty="0">
                  <a:latin typeface="STIX Two Math" panose="02020603050405020304" pitchFamily="18" charset="0"/>
                  <a:cs typeface="STIX Two Math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BB8716B3-76E4-47B1-BE88-2C2BF8AF3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370" y="1837473"/>
                <a:ext cx="2531462" cy="369332"/>
              </a:xfrm>
              <a:prstGeom prst="rect">
                <a:avLst/>
              </a:prstGeom>
              <a:blipFill>
                <a:blip r:embed="rId6"/>
                <a:stretch>
                  <a:fillRect t="-1639"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57E4F9A7-AC4E-42E9-AA62-2F4643319E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2283005"/>
            <a:ext cx="2253402" cy="1289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96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58B6A1-AFB2-4E53-8DFB-485AAE0F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交叉熵（</a:t>
            </a:r>
            <a:r>
              <a:rPr lang="en-US" altLang="zh-CN"/>
              <a:t>Cross Entropy</a:t>
            </a:r>
            <a:r>
              <a:rPr lang="zh-CN" altLang="en-US"/>
              <a:t>）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DB4EC0-E71E-4C02-B35B-69941C25A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</a:rPr>
              <a:t>交叉熵是按照概率分布</a:t>
            </a:r>
            <a:r>
              <a:rPr lang="en-US" altLang="zh-CN" dirty="0">
                <a:latin typeface="+mn-lt"/>
              </a:rPr>
              <a:t>q</a:t>
            </a:r>
            <a:r>
              <a:rPr lang="zh-CN" altLang="en-US" dirty="0">
                <a:latin typeface="+mn-lt"/>
              </a:rPr>
              <a:t>的最优编码对真实分布为</a:t>
            </a:r>
            <a:r>
              <a:rPr lang="en-US" altLang="zh-CN" dirty="0">
                <a:latin typeface="+mn-lt"/>
              </a:rPr>
              <a:t>p</a:t>
            </a:r>
            <a:r>
              <a:rPr lang="zh-CN" altLang="en-US" dirty="0">
                <a:latin typeface="+mn-lt"/>
              </a:rPr>
              <a:t>的信息进行编码的长度。</a:t>
            </a:r>
            <a:endParaRPr lang="en-US" altLang="zh-CN" dirty="0">
              <a:latin typeface="+mn-lt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dirty="0">
                <a:latin typeface="+mn-lt"/>
              </a:rPr>
              <a:t>在给定 𝑞 的情况下，如果 </a:t>
            </a:r>
            <a:r>
              <a:rPr lang="en-US" altLang="zh-CN" dirty="0">
                <a:latin typeface="+mn-lt"/>
              </a:rPr>
              <a:t>p</a:t>
            </a:r>
            <a:r>
              <a:rPr lang="zh-CN" altLang="en-US" dirty="0">
                <a:latin typeface="+mn-lt"/>
              </a:rPr>
              <a:t>和 𝑞 越接近，交叉熵越小；</a:t>
            </a:r>
            <a:endParaRPr lang="en-US" altLang="zh-CN" dirty="0">
              <a:latin typeface="+mn-lt"/>
            </a:endParaRPr>
          </a:p>
          <a:p>
            <a:pPr lvl="1"/>
            <a:r>
              <a:rPr lang="zh-CN" altLang="en-US" dirty="0">
                <a:latin typeface="+mn-lt"/>
              </a:rPr>
              <a:t>如果 </a:t>
            </a:r>
            <a:r>
              <a:rPr lang="en-US" altLang="zh-CN" dirty="0">
                <a:latin typeface="+mn-lt"/>
              </a:rPr>
              <a:t>p</a:t>
            </a:r>
            <a:r>
              <a:rPr lang="zh-CN" altLang="en-US" dirty="0">
                <a:latin typeface="+mn-lt"/>
              </a:rPr>
              <a:t> 和 𝑞 越远，交叉熵就越大 </a:t>
            </a:r>
            <a:r>
              <a:rPr lang="en-US" altLang="zh-CN" dirty="0">
                <a:latin typeface="+mn-lt"/>
              </a:rPr>
              <a:t>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3CEA0C-B331-4064-960D-7BB259B8D2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2438400"/>
            <a:ext cx="3480231" cy="12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80A1C2-81B7-486B-B53E-1BB085329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KL散度（Kullback-Leibler Divergence）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40DBF0-68A7-4BE1-9A1E-9BCF2997E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KL散度是用概率分布</a:t>
            </a:r>
            <a:r>
              <a:rPr lang="en-US" altLang="zh-CN" dirty="0"/>
              <a:t>q</a:t>
            </a:r>
            <a:r>
              <a:rPr lang="zh-CN" altLang="en-US" dirty="0"/>
              <a:t>来近似</a:t>
            </a:r>
            <a:r>
              <a:rPr lang="en-US" altLang="zh-CN" dirty="0"/>
              <a:t>p</a:t>
            </a:r>
            <a:r>
              <a:rPr lang="zh-CN" altLang="en-US" dirty="0"/>
              <a:t>时所造成的信息损失量。</a:t>
            </a:r>
            <a:endParaRPr lang="en-US" altLang="zh-CN" dirty="0"/>
          </a:p>
          <a:p>
            <a:pPr lvl="1"/>
            <a:r>
              <a:rPr lang="en-US" altLang="zh-CN" dirty="0"/>
              <a:t>KL</a:t>
            </a:r>
            <a:r>
              <a:rPr lang="zh-CN" altLang="en-US" dirty="0"/>
              <a:t>散度是按照概率分布</a:t>
            </a:r>
            <a:r>
              <a:rPr lang="en-US" altLang="zh-CN" dirty="0"/>
              <a:t>q</a:t>
            </a:r>
            <a:r>
              <a:rPr lang="zh-CN" altLang="en-US" dirty="0"/>
              <a:t>的最优编码对真实分布为</a:t>
            </a:r>
            <a:r>
              <a:rPr lang="en-US" altLang="zh-CN" dirty="0"/>
              <a:t>p</a:t>
            </a:r>
            <a:r>
              <a:rPr lang="zh-CN" altLang="en-US" dirty="0"/>
              <a:t>的信息进行编码，其平均编码长度（即交叉熵）</a:t>
            </a:r>
            <a:r>
              <a:rPr lang="en-US" altLang="zh-CN" dirty="0"/>
              <a:t>H(</a:t>
            </a:r>
            <a:r>
              <a:rPr lang="en-US" altLang="zh-CN" dirty="0" err="1"/>
              <a:t>p,q</a:t>
            </a:r>
            <a:r>
              <a:rPr lang="en-US" altLang="zh-CN" dirty="0"/>
              <a:t>)</a:t>
            </a:r>
            <a:r>
              <a:rPr lang="zh-CN" altLang="en-US" dirty="0"/>
              <a:t>和</a:t>
            </a:r>
            <a:r>
              <a:rPr lang="en-US" altLang="zh-CN" dirty="0"/>
              <a:t>p</a:t>
            </a:r>
            <a:r>
              <a:rPr lang="zh-CN" altLang="en-US" dirty="0"/>
              <a:t>的最优平均编码长度（即熵）</a:t>
            </a:r>
            <a:r>
              <a:rPr lang="en-US" altLang="zh-CN" dirty="0"/>
              <a:t>H(p)</a:t>
            </a:r>
            <a:r>
              <a:rPr lang="zh-CN" altLang="en-US" dirty="0"/>
              <a:t>之间的差异。</a:t>
            </a:r>
          </a:p>
        </p:txBody>
      </p:sp>
      <p:pic>
        <p:nvPicPr>
          <p:cNvPr id="4" name="Picture 2" descr="Image result for kl divergence">
            <a:extLst>
              <a:ext uri="{FF2B5EF4-FFF2-40B4-BE49-F238E27FC236}">
                <a16:creationId xmlns:a16="http://schemas.microsoft.com/office/drawing/2014/main" id="{4C733709-8804-4BB4-A618-C82DF63FC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401096"/>
            <a:ext cx="3834604" cy="249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290C7D7-7D76-4741-AD87-855F8BB48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810000"/>
            <a:ext cx="3982925" cy="159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5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258EE3-3233-49AE-BCE1-882FB27F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交叉熵损失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96305A4-48DE-489F-AA52-55C13B0BA5CA}"/>
                  </a:ext>
                </a:extLst>
              </p:cNvPr>
              <p:cNvSpPr txBox="1"/>
              <p:nvPr/>
            </p:nvSpPr>
            <p:spPr>
              <a:xfrm>
                <a:off x="2097932" y="1819004"/>
                <a:ext cx="4724050" cy="889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e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  <a:p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96305A4-48DE-489F-AA52-55C13B0B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32" y="1819004"/>
                <a:ext cx="4724050" cy="889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6AC7A4-5CA3-4779-B5A2-2DB7A36BCC55}"/>
                  </a:ext>
                </a:extLst>
              </p:cNvPr>
              <p:cNvSpPr txBox="1"/>
              <p:nvPr/>
            </p:nvSpPr>
            <p:spPr>
              <a:xfrm>
                <a:off x="4411793" y="2884781"/>
                <a:ext cx="2739853" cy="8894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∝−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STIX Two Math" panose="020206030504050203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STIX Two Math" panose="020206030504050203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STIX Two Math" panose="020206030504050203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STIX Two Math" panose="020206030504050203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  <a:p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6AC7A4-5CA3-4779-B5A2-2DB7A36BC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793" y="2884781"/>
                <a:ext cx="2739853" cy="8894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C3E3F87-3393-4F07-BF24-B69EC377BF2E}"/>
              </a:ext>
            </a:extLst>
          </p:cNvPr>
          <p:cNvSpPr/>
          <p:nvPr/>
        </p:nvSpPr>
        <p:spPr>
          <a:xfrm>
            <a:off x="7203332" y="3045588"/>
            <a:ext cx="2253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STIX Two Math" panose="02020603050405020304" pitchFamily="18" charset="0"/>
                <a:cs typeface="STIX Two Math" panose="02020603050405020304" pitchFamily="18" charset="0"/>
              </a:rPr>
              <a:t>交叉熵损失</a:t>
            </a:r>
            <a:endParaRPr lang="zh-CN" altLang="en-US" dirty="0">
              <a:latin typeface="STIX Two Math" panose="02020603050405020304" pitchFamily="18" charset="0"/>
              <a:cs typeface="STIX Two Math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693F92-32FE-4A73-A3FC-D537824F82FB}"/>
                  </a:ext>
                </a:extLst>
              </p:cNvPr>
              <p:cNvSpPr txBox="1"/>
              <p:nvPr/>
            </p:nvSpPr>
            <p:spPr>
              <a:xfrm>
                <a:off x="4557548" y="5598808"/>
                <a:ext cx="15920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dirty="0">
                    <a:latin typeface="STIX Two Math" panose="02020603050405020304" pitchFamily="18" charset="0"/>
                    <a:ea typeface="STIX Two Math" panose="02020603050405020304" pitchFamily="18" charset="0"/>
                    <a:cs typeface="STIX Two Math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STIX Two Math" panose="020206030504050203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  <a:p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693F92-32FE-4A73-A3FC-D537824F8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548" y="5598808"/>
                <a:ext cx="1592039" cy="553998"/>
              </a:xfrm>
              <a:prstGeom prst="rect">
                <a:avLst/>
              </a:prstGeom>
              <a:blipFill>
                <a:blip r:embed="rId7"/>
                <a:stretch>
                  <a:fillRect l="-3065" t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027C7BFA-CFB8-4B3E-81E7-B93973AC2911}"/>
              </a:ext>
            </a:extLst>
          </p:cNvPr>
          <p:cNvSpPr/>
          <p:nvPr/>
        </p:nvSpPr>
        <p:spPr>
          <a:xfrm>
            <a:off x="6010619" y="5560895"/>
            <a:ext cx="2253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STIX Two Math" panose="02020603050405020304" pitchFamily="18" charset="0"/>
                <a:cs typeface="STIX Two Math" panose="02020603050405020304" pitchFamily="18" charset="0"/>
              </a:rPr>
              <a:t>负对数似然</a:t>
            </a:r>
            <a:endParaRPr lang="zh-CN" altLang="en-US" dirty="0">
              <a:latin typeface="STIX Two Math" panose="02020603050405020304" pitchFamily="18" charset="0"/>
              <a:cs typeface="STIX Two Math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DA5B9BC-04C3-4E7B-8090-AB076BAA226C}"/>
              </a:ext>
            </a:extLst>
          </p:cNvPr>
          <p:cNvSpPr/>
          <p:nvPr/>
        </p:nvSpPr>
        <p:spPr>
          <a:xfrm>
            <a:off x="7702202" y="2066992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STIX Two Math" panose="02020603050405020304" pitchFamily="18" charset="0"/>
                <a:ea typeface="STIX Two Math" panose="02020603050405020304" pitchFamily="18" charset="0"/>
                <a:cs typeface="STIX Two Math" panose="02020603050405020304" pitchFamily="18" charset="0"/>
              </a:rPr>
              <a:t>KL</a:t>
            </a:r>
            <a:r>
              <a:rPr lang="zh-CN" altLang="en-US" dirty="0">
                <a:solidFill>
                  <a:srgbClr val="FF0000"/>
                </a:solidFill>
                <a:latin typeface="STIX Two Math" panose="02020603050405020304" pitchFamily="18" charset="0"/>
                <a:cs typeface="STIX Two Math" panose="02020603050405020304" pitchFamily="18" charset="0"/>
              </a:rPr>
              <a:t>散度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E17F5F3-302F-4196-B1BF-8D7F5719D8AC}"/>
                  </a:ext>
                </a:extLst>
              </p:cNvPr>
              <p:cNvSpPr txBox="1"/>
              <p:nvPr/>
            </p:nvSpPr>
            <p:spPr>
              <a:xfrm>
                <a:off x="4548507" y="4006850"/>
                <a:ext cx="534749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dirty="0">
                    <a:latin typeface="STIX Two Math" panose="02020603050405020304" pitchFamily="18" charset="0"/>
                    <a:ea typeface="STIX Two Math" panose="02020603050405020304" pitchFamily="18" charset="0"/>
                    <a:cs typeface="STIX Two Math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</m:ctrlPr>
                      </m:funcPr>
                      <m:fName>
                        <m:r>
                          <a:rPr lang="en-US" altLang="zh-CN" i="1">
                            <a:latin typeface="STIX Two Math" panose="020206030504050203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=1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zh-CN">
                            <a:latin typeface="STIX Two Math" panose="020206030504050203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y</m:t>
                            </m:r>
                            <m:r>
                              <a:rPr lang="en-US" altLang="zh-CN" b="0" i="1" smtClean="0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STIX Two Math" panose="020206030504050203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STIX Two Math" panose="02020603050405020304" pitchFamily="18" charset="0"/>
                                        <a:cs typeface="STIX Two Math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STIX Two Math" panose="02020603050405020304" pitchFamily="18" charset="0"/>
                                        <a:ea typeface="STIX Two Math" panose="02020603050405020304" pitchFamily="18" charset="0"/>
                                        <a:cs typeface="STIX Two Math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STIX Two Math" panose="02020603050405020304" pitchFamily="18" charset="0"/>
                                        <a:ea typeface="STIX Two Math" panose="02020603050405020304" pitchFamily="18" charset="0"/>
                                        <a:cs typeface="STIX Two Math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y</m:t>
                                </m:r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  <a:p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E17F5F3-302F-4196-B1BF-8D7F5719D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507" y="4006850"/>
                <a:ext cx="5347490" cy="553998"/>
              </a:xfrm>
              <a:prstGeom prst="rect">
                <a:avLst/>
              </a:prstGeom>
              <a:blipFill>
                <a:blip r:embed="rId8"/>
                <a:stretch>
                  <a:fillRect l="-912" t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D680F5F-0EE2-4CBE-A4A9-5E5A2B3647AD}"/>
                  </a:ext>
                </a:extLst>
              </p:cNvPr>
              <p:cNvSpPr/>
              <p:nvPr/>
            </p:nvSpPr>
            <p:spPr>
              <a:xfrm>
                <a:off x="1905001" y="4021057"/>
                <a:ext cx="19175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STIX Two Math" panose="020206030504050203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STIX Two Math" panose="020206030504050203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zh-CN" altLang="en-US" i="1" smtClean="0">
                        <a:solidFill>
                          <a:srgbClr val="FF0000"/>
                        </a:solidFill>
                        <a:latin typeface="STIX Two Math" panose="02020603050405020304" pitchFamily="18" charset="0"/>
                        <a:cs typeface="STIX Two Math" panose="02020603050405020304" pitchFamily="18" charset="0"/>
                      </a:rPr>
                      <m:t>为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STIX Two Math" panose="02020603050405020304" pitchFamily="18" charset="0"/>
                    <a:ea typeface="STIX Two Math" panose="02020603050405020304" pitchFamily="18" charset="0"/>
                    <a:cs typeface="STIX Two Math" panose="02020603050405020304" pitchFamily="18" charset="0"/>
                  </a:rPr>
                  <a:t>x</a:t>
                </a:r>
                <a:r>
                  <a:rPr lang="zh-CN" altLang="en-US" dirty="0">
                    <a:solidFill>
                      <a:srgbClr val="FF0000"/>
                    </a:solidFill>
                    <a:latin typeface="STIX Two Math" panose="02020603050405020304" pitchFamily="18" charset="0"/>
                    <a:cs typeface="STIX Two Math" panose="02020603050405020304" pitchFamily="18" charset="0"/>
                  </a:rPr>
                  <a:t>的真实标签</a:t>
                </a: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D680F5F-0EE2-4CBE-A4A9-5E5A2B364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4021057"/>
                <a:ext cx="1917513" cy="369332"/>
              </a:xfrm>
              <a:prstGeom prst="rect">
                <a:avLst/>
              </a:prstGeom>
              <a:blipFill>
                <a:blip r:embed="rId9"/>
                <a:stretch>
                  <a:fillRect t="-18333" r="-159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BAB3F9B-40E8-4F4D-A475-A7B1D38ABC40}"/>
                  </a:ext>
                </a:extLst>
              </p:cNvPr>
              <p:cNvSpPr txBox="1"/>
              <p:nvPr/>
            </p:nvSpPr>
            <p:spPr>
              <a:xfrm>
                <a:off x="4535593" y="4875779"/>
                <a:ext cx="46296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dirty="0">
                    <a:latin typeface="STIX Two Math" panose="02020603050405020304" pitchFamily="18" charset="0"/>
                    <a:ea typeface="STIX Two Math" panose="02020603050405020304" pitchFamily="18" charset="0"/>
                    <a:cs typeface="STIX Two Math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>
                            <a:latin typeface="STIX Two Math" panose="020206030504050203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y</m:t>
                            </m:r>
                            <m:r>
                              <a:rPr lang="en-US" altLang="zh-CN" b="0" i="1" smtClean="0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STIX Two Math" panose="020206030504050203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y</m:t>
                                </m:r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  <a:p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BAB3F9B-40E8-4F4D-A475-A7B1D38AB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593" y="4875779"/>
                <a:ext cx="4629665" cy="553998"/>
              </a:xfrm>
              <a:prstGeom prst="rect">
                <a:avLst/>
              </a:prstGeom>
              <a:blipFill>
                <a:blip r:embed="rId10"/>
                <a:stretch>
                  <a:fillRect l="-1054" t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099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梯度下降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交叉熵损失函数，模型在训练集的风险函数为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梯度为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861" y="2107752"/>
            <a:ext cx="8306959" cy="828791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1" y="4742585"/>
            <a:ext cx="5239481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3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13AC2-983B-42A6-A2D6-B0C9F4AD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推导过程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E0EE2F-1B3B-4166-96A5-0B02C545A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286000"/>
            <a:ext cx="7362265" cy="25445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44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Logistic</a:t>
            </a:r>
            <a:r>
              <a:rPr lang="zh-CN" altLang="en-US"/>
              <a:t>回归</a:t>
            </a:r>
            <a:endParaRPr lang="zh-CN" altLang="en-US" dirty="0"/>
          </a:p>
        </p:txBody>
      </p:sp>
      <p:pic>
        <p:nvPicPr>
          <p:cNvPr id="6" name="内容占位符 4" descr="屏幕剪辑">
            <a:extLst>
              <a:ext uri="{FF2B5EF4-FFF2-40B4-BE49-F238E27FC236}">
                <a16:creationId xmlns:a16="http://schemas.microsoft.com/office/drawing/2014/main" id="{9E412BD1-F9C5-4988-86FC-101433C65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285" y="1266486"/>
            <a:ext cx="6487430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71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4F1E90-EB76-4850-AE05-CB876A6A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多分类（</a:t>
            </a:r>
            <a:r>
              <a:rPr lang="en-US" altLang="zh-CN" dirty="0"/>
              <a:t>Multi-class Classification</a:t>
            </a:r>
            <a:r>
              <a:rPr lang="zh-CN" altLang="en-US" dirty="0"/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4BB821-5E24-457C-B89F-1D44007DE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1" y="1524001"/>
            <a:ext cx="6670749" cy="20628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9EB27D-B4B2-45D8-BD1C-60850A72B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4038601"/>
            <a:ext cx="5727430" cy="20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07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Softmax</a:t>
            </a:r>
            <a:r>
              <a:rPr lang="zh-CN" altLang="en-US"/>
              <a:t>回归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多分类问题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Softmax</a:t>
            </a:r>
            <a:r>
              <a:rPr lang="zh-CN" altLang="en-US" dirty="0"/>
              <a:t>函数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0D28E5-075C-4570-B07B-839E439DD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541" y="5084351"/>
            <a:ext cx="3244028" cy="778349"/>
          </a:xfrm>
          <a:prstGeom prst="rect">
            <a:avLst/>
          </a:prstGeom>
        </p:spPr>
      </p:pic>
      <p:pic>
        <p:nvPicPr>
          <p:cNvPr id="10" name="Picture 4" descr="Image result for softmax">
            <a:extLst>
              <a:ext uri="{FF2B5EF4-FFF2-40B4-BE49-F238E27FC236}">
                <a16:creationId xmlns:a16="http://schemas.microsoft.com/office/drawing/2014/main" id="{73865B57-2EE4-4223-B625-2EA01D4C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703350"/>
            <a:ext cx="3371849" cy="139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829AB1A-B1E3-407B-B1C6-3BF70F1F0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76963"/>
            <a:ext cx="3194641" cy="1045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8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分类示例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9251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Softmax</a:t>
            </a:r>
            <a:r>
              <a:rPr lang="zh-CN" altLang="en-US"/>
              <a:t>回归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利用</a:t>
            </a:r>
            <a:r>
              <a:rPr lang="en-US" altLang="zh-CN" dirty="0"/>
              <a:t>softmax</a:t>
            </a:r>
            <a:r>
              <a:rPr lang="zh-CN" altLang="en-US" dirty="0"/>
              <a:t>函数，目标类别</a:t>
            </a:r>
            <a:r>
              <a:rPr lang="en-US" altLang="zh-CN" dirty="0"/>
              <a:t>y = c</a:t>
            </a:r>
            <a:r>
              <a:rPr lang="zh-CN" altLang="en-US" dirty="0"/>
              <a:t>的条件概率为：</a:t>
            </a:r>
          </a:p>
        </p:txBody>
      </p:sp>
      <p:pic>
        <p:nvPicPr>
          <p:cNvPr id="8" name="图片 7" descr="屏幕剪辑">
            <a:extLst>
              <a:ext uri="{FF2B5EF4-FFF2-40B4-BE49-F238E27FC236}">
                <a16:creationId xmlns:a16="http://schemas.microsoft.com/office/drawing/2014/main" id="{409CFEB3-2BF2-4C6B-9DCC-00EA734F1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286000"/>
            <a:ext cx="4267200" cy="1630452"/>
          </a:xfrm>
          <a:prstGeom prst="rect">
            <a:avLst/>
          </a:prstGeom>
        </p:spPr>
      </p:pic>
      <p:pic>
        <p:nvPicPr>
          <p:cNvPr id="6" name="Picture 2" descr="“Softmax function”的图片搜索结果">
            <a:extLst>
              <a:ext uri="{FF2B5EF4-FFF2-40B4-BE49-F238E27FC236}">
                <a16:creationId xmlns:a16="http://schemas.microsoft.com/office/drawing/2014/main" id="{C4C16541-57E8-4A0A-B657-D0BA726E9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4397" y="2438400"/>
            <a:ext cx="3039946" cy="160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32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258EE3-3233-49AE-BCE1-882FB27F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交叉熵损失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905DDFAF-7D02-4607-9636-D0D3EA09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KL</a:t>
            </a:r>
            <a:r>
              <a:rPr lang="zh-CN" altLang="en-US"/>
              <a:t>散度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96305A4-48DE-489F-AA52-55C13B0BA5CA}"/>
                  </a:ext>
                </a:extLst>
              </p:cNvPr>
              <p:cNvSpPr txBox="1"/>
              <p:nvPr/>
            </p:nvSpPr>
            <p:spPr>
              <a:xfrm>
                <a:off x="3048000" y="2514601"/>
                <a:ext cx="4724050" cy="894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kl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e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𝐶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altLang="zh-CN" i="1">
                                          <a:latin typeface="STIX Two Math" panose="02020603050405020304" pitchFamily="18" charset="0"/>
                                          <a:ea typeface="STIX Two Math" panose="02020603050405020304" pitchFamily="18" charset="0"/>
                                          <a:cs typeface="STIX Two Math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  <a:p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96305A4-48DE-489F-AA52-55C13B0B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514601"/>
                <a:ext cx="4724050" cy="894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6AC7A4-5CA3-4779-B5A2-2DB7A36BCC55}"/>
                  </a:ext>
                </a:extLst>
              </p:cNvPr>
              <p:cNvSpPr txBox="1"/>
              <p:nvPr/>
            </p:nvSpPr>
            <p:spPr>
              <a:xfrm>
                <a:off x="5234307" y="3566299"/>
                <a:ext cx="2717411" cy="894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STIX Two Math" panose="02020603050405020304" pitchFamily="18" charset="0"/>
                          <a:ea typeface="STIX Two Math" panose="02020603050405020304" pitchFamily="18" charset="0"/>
                          <a:cs typeface="STIX Two Math" panose="02020603050405020304" pitchFamily="18" charset="0"/>
                        </a:rPr>
                        <m:t>∝−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STIX Two Math" panose="02020603050405020304" pitchFamily="18" charset="0"/>
                              <a:ea typeface="STIX Two Math" panose="02020603050405020304" pitchFamily="18" charset="0"/>
                              <a:cs typeface="STIX Two Math" panose="02020603050405020304" pitchFamily="18" charset="0"/>
                            </a:rPr>
                            <m:t>𝐶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STIX Two Math" panose="02020603050405020304" pitchFamily="18" charset="0"/>
                                  <a:ea typeface="STIX Two Math" panose="02020603050405020304" pitchFamily="18" charset="0"/>
                                  <a:cs typeface="STIX Two Math" panose="020206030504050203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STIX Two Math" panose="020206030504050203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STIX Two Math" panose="020206030504050203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STIX Two Math" panose="020206030504050203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STIX Two Math" panose="02020603050405020304" pitchFamily="18" charset="0"/>
                                      <a:ea typeface="STIX Two Math" panose="02020603050405020304" pitchFamily="18" charset="0"/>
                                      <a:cs typeface="STIX Two Math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  <a:p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F6AC7A4-5CA3-4779-B5A2-2DB7A36BC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307" y="3566299"/>
                <a:ext cx="2717411" cy="894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C3E3F87-3393-4F07-BF24-B69EC377BF2E}"/>
              </a:ext>
            </a:extLst>
          </p:cNvPr>
          <p:cNvSpPr/>
          <p:nvPr/>
        </p:nvSpPr>
        <p:spPr>
          <a:xfrm>
            <a:off x="8153400" y="3741185"/>
            <a:ext cx="2253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STIX Two Math" panose="02020603050405020304" pitchFamily="18" charset="0"/>
                <a:cs typeface="STIX Two Math" panose="02020603050405020304" pitchFamily="18" charset="0"/>
              </a:rPr>
              <a:t>交叉熵损失</a:t>
            </a:r>
            <a:endParaRPr lang="zh-CN" altLang="en-US" dirty="0">
              <a:latin typeface="STIX Two Math" panose="02020603050405020304" pitchFamily="18" charset="0"/>
              <a:cs typeface="STIX Two Math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693F92-32FE-4A73-A3FC-D537824F82FB}"/>
                  </a:ext>
                </a:extLst>
              </p:cNvPr>
              <p:cNvSpPr txBox="1"/>
              <p:nvPr/>
            </p:nvSpPr>
            <p:spPr>
              <a:xfrm>
                <a:off x="5369465" y="4730937"/>
                <a:ext cx="159203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dirty="0">
                    <a:latin typeface="STIX Two Math" panose="02020603050405020304" pitchFamily="18" charset="0"/>
                    <a:ea typeface="STIX Two Math" panose="02020603050405020304" pitchFamily="18" charset="0"/>
                    <a:cs typeface="STIX Two Math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STIX Two Math" panose="020206030504050203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STIX Two Math" panose="02020603050405020304" pitchFamily="18" charset="0"/>
                                    <a:ea typeface="STIX Two Math" panose="02020603050405020304" pitchFamily="18" charset="0"/>
                                    <a:cs typeface="STIX Two Math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zh-CN" i="1">
                                <a:latin typeface="STIX Two Math" panose="02020603050405020304" pitchFamily="18" charset="0"/>
                                <a:ea typeface="STIX Two Math" panose="02020603050405020304" pitchFamily="18" charset="0"/>
                                <a:cs typeface="STIX Two Math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  <a:p>
                <a:endParaRPr lang="en-US" altLang="zh-CN" dirty="0">
                  <a:latin typeface="STIX Two Math" panose="02020603050405020304" pitchFamily="18" charset="0"/>
                  <a:ea typeface="STIX Two Math" panose="02020603050405020304" pitchFamily="18" charset="0"/>
                  <a:cs typeface="STIX Two Math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9693F92-32FE-4A73-A3FC-D537824F8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65" y="4730937"/>
                <a:ext cx="1592039" cy="553998"/>
              </a:xfrm>
              <a:prstGeom prst="rect">
                <a:avLst/>
              </a:prstGeom>
              <a:blipFill>
                <a:blip r:embed="rId7"/>
                <a:stretch>
                  <a:fillRect l="-3065" t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027C7BFA-CFB8-4B3E-81E7-B93973AC2911}"/>
              </a:ext>
            </a:extLst>
          </p:cNvPr>
          <p:cNvSpPr/>
          <p:nvPr/>
        </p:nvSpPr>
        <p:spPr>
          <a:xfrm>
            <a:off x="6822536" y="4693024"/>
            <a:ext cx="2253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STIX Two Math" panose="02020603050405020304" pitchFamily="18" charset="0"/>
                <a:cs typeface="STIX Two Math" panose="02020603050405020304" pitchFamily="18" charset="0"/>
              </a:rPr>
              <a:t>负对数似然</a:t>
            </a:r>
            <a:endParaRPr lang="zh-CN" altLang="en-US" dirty="0">
              <a:latin typeface="STIX Two Math" panose="02020603050405020304" pitchFamily="18" charset="0"/>
              <a:cs typeface="STIX Two Math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124B850-2883-46BF-9C86-EE8003E35F44}"/>
                  </a:ext>
                </a:extLst>
              </p:cNvPr>
              <p:cNvSpPr/>
              <p:nvPr/>
            </p:nvSpPr>
            <p:spPr>
              <a:xfrm>
                <a:off x="2720822" y="4693024"/>
                <a:ext cx="19175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STIX Two Math" panose="020206030504050203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STIX Two Math" panose="020206030504050203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zh-CN" altLang="en-US" i="1" smtClean="0">
                        <a:solidFill>
                          <a:srgbClr val="FF0000"/>
                        </a:solidFill>
                        <a:latin typeface="STIX Two Math" panose="02020603050405020304" pitchFamily="18" charset="0"/>
                        <a:cs typeface="STIX Two Math" panose="02020603050405020304" pitchFamily="18" charset="0"/>
                      </a:rPr>
                      <m:t>为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STIX Two Math" panose="02020603050405020304" pitchFamily="18" charset="0"/>
                    <a:ea typeface="STIX Two Math" panose="02020603050405020304" pitchFamily="18" charset="0"/>
                    <a:cs typeface="STIX Two Math" panose="02020603050405020304" pitchFamily="18" charset="0"/>
                  </a:rPr>
                  <a:t>x</a:t>
                </a:r>
                <a:r>
                  <a:rPr lang="zh-CN" altLang="en-US" dirty="0">
                    <a:solidFill>
                      <a:srgbClr val="FF0000"/>
                    </a:solidFill>
                    <a:latin typeface="STIX Two Math" panose="02020603050405020304" pitchFamily="18" charset="0"/>
                    <a:cs typeface="STIX Two Math" panose="02020603050405020304" pitchFamily="18" charset="0"/>
                  </a:rPr>
                  <a:t>的真实标签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124B850-2883-46BF-9C86-EE8003E35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822" y="4693024"/>
                <a:ext cx="1917513" cy="369332"/>
              </a:xfrm>
              <a:prstGeom prst="rect">
                <a:avLst/>
              </a:prstGeom>
              <a:blipFill>
                <a:blip r:embed="rId8"/>
                <a:stretch>
                  <a:fillRect t="-18333" r="-1587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3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参数学习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模型：</a:t>
            </a:r>
            <a:r>
              <a:rPr lang="en-US" altLang="zh-CN" dirty="0"/>
              <a:t>Softmax</a:t>
            </a:r>
            <a:r>
              <a:rPr lang="zh-CN" altLang="en-US" dirty="0"/>
              <a:t>回归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/>
              <a:t>学习准则：交叉熵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优化：梯度下降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799" y="5105401"/>
            <a:ext cx="4104022" cy="800121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884" y="3008923"/>
            <a:ext cx="2639855" cy="729362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060" y="3185821"/>
            <a:ext cx="772906" cy="37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69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交叉熵损失函数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 dirty="0"/>
              <a:t>负对数似然损失函数</a:t>
            </a:r>
            <a:endParaRPr lang="en-US" altLang="zh-CN" dirty="0"/>
          </a:p>
          <a:p>
            <a:endParaRPr lang="en-US" altLang="zh-CN" dirty="0"/>
          </a:p>
          <a:p>
            <a:pPr marL="205978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对于一个三类分类问题，类别为</a:t>
            </a:r>
            <a:r>
              <a:rPr lang="en-US" altLang="zh-CN" dirty="0"/>
              <a:t>[0,0,1]</a:t>
            </a:r>
            <a:r>
              <a:rPr lang="zh-CN" altLang="en-US" dirty="0"/>
              <a:t>，预测类别概率为</a:t>
            </a:r>
            <a:r>
              <a:rPr lang="en-US" altLang="zh-CN" dirty="0"/>
              <a:t>[0.3,0.3,0.4]</a:t>
            </a:r>
            <a:r>
              <a:rPr lang="zh-CN" altLang="en-US" dirty="0"/>
              <a:t>，则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4724400"/>
            <a:ext cx="6456836" cy="1124064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1828800"/>
            <a:ext cx="3733155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69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200401"/>
            <a:ext cx="6278154" cy="28999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交叉熵损失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124200" y="2599297"/>
                <a:ext cx="18621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</a:rPr>
                  <a:t>真实概率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99297"/>
                <a:ext cx="1862176" cy="369332"/>
              </a:xfrm>
              <a:prstGeom prst="rect">
                <a:avLst/>
              </a:prstGeom>
              <a:blipFill>
                <a:blip r:embed="rId5"/>
                <a:stretch>
                  <a:fillRect l="-2951" t="-6557" r="-656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400801" y="2599297"/>
                <a:ext cx="33142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</a:rPr>
                  <a:t>预测概率的负对数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1" y="2599297"/>
                <a:ext cx="3314241" cy="369332"/>
              </a:xfrm>
              <a:prstGeom prst="rect">
                <a:avLst/>
              </a:prstGeom>
              <a:blipFill>
                <a:blip r:embed="rId6"/>
                <a:stretch>
                  <a:fillRect l="-1471" t="-6557" r="-184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4474231" y="1394973"/>
                <a:ext cx="2816092" cy="1088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231" y="1394973"/>
                <a:ext cx="2816092" cy="1088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85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感知器</a:t>
            </a:r>
          </a:p>
        </p:txBody>
      </p:sp>
    </p:spTree>
    <p:extLst>
      <p:ext uri="{BB962C8B-B14F-4D97-AF65-F5344CB8AC3E}">
        <p14:creationId xmlns:p14="http://schemas.microsoft.com/office/powerpoint/2010/main" val="2507315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8F748-E59F-4767-8255-29BD43AD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感知器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5C897A-00C6-43B6-916D-8C5823309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43" y="2743200"/>
            <a:ext cx="5317811" cy="16056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2CCE39-9049-438A-99E8-BE198B406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627318"/>
            <a:ext cx="3211370" cy="42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1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感知器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CN" altLang="en-US"/>
              <a:t>模拟生物神经元行为的机器，有与生物神经元相对应的部件，如权重（突触）、偏置（阈值）及激活函数（细胞体），输出为</a:t>
            </a:r>
            <a:r>
              <a:rPr lang="en-US" altLang="zh-CN"/>
              <a:t>+1</a:t>
            </a:r>
            <a:r>
              <a:rPr lang="zh-CN" altLang="en-US"/>
              <a:t>或</a:t>
            </a:r>
            <a:r>
              <a:rPr lang="en-US" altLang="zh-CN"/>
              <a:t>-1</a:t>
            </a:r>
            <a:r>
              <a:rPr lang="zh-CN" altLang="en-US"/>
              <a:t>。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647" y="3429000"/>
            <a:ext cx="2805253" cy="1181159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946" y="2957071"/>
            <a:ext cx="4172532" cy="3305636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CD3CB51-7DDD-431A-A6C2-F19BD272C6A9}"/>
              </a:ext>
            </a:extLst>
          </p:cNvPr>
          <p:cNvCxnSpPr/>
          <p:nvPr/>
        </p:nvCxnSpPr>
        <p:spPr>
          <a:xfrm flipV="1">
            <a:off x="9448800" y="4191000"/>
            <a:ext cx="457200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9E94F4D4-362A-4408-8F99-43218DF8EFE6}"/>
              </a:ext>
            </a:extLst>
          </p:cNvPr>
          <p:cNvSpPr txBox="1"/>
          <p:nvPr/>
        </p:nvSpPr>
        <p:spPr>
          <a:xfrm>
            <a:off x="9273541" y="3783568"/>
            <a:ext cx="80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+1/-1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12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1E4A8-02B1-42EA-80AF-9027892D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感知器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03A915-EF8B-49C1-BFDD-36318CB144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学习算法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一种错误驱动的在线学习算法：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先初始化一个权重向量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/>
                  <a:t>（通常是全零向量）；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每次分错一个样本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时，即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用这个样本来更新权重</a:t>
                </a:r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zh-CN" altLang="en-US" dirty="0"/>
                  <a:t>根据感知器的学习策略，可以反推出感知器的损失函数为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703A915-EF8B-49C1-BFDD-36318CB144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5"/>
                <a:stretch>
                  <a:fillRect l="-778" t="-2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51A94CB-4240-48AD-805C-DD92FEC818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038600"/>
            <a:ext cx="1594813" cy="477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4E925A3-7C4F-4991-9ED8-F7D74D4ADBB3}"/>
                  </a:ext>
                </a:extLst>
              </p:cNvPr>
              <p:cNvSpPr/>
              <p:nvPr/>
            </p:nvSpPr>
            <p:spPr>
              <a:xfrm>
                <a:off x="4648200" y="3048000"/>
                <a:ext cx="1698357" cy="466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5978" lvl="1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STIX Two Math" panose="020206030504050203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CN" sz="2400" i="1">
                            <a:latin typeface="STIX Two Math" panose="02020603050405020304" pitchFamily="18" charset="0"/>
                            <a:ea typeface="STIX Two Math" panose="02020603050405020304" pitchFamily="18" charset="0"/>
                            <a:cs typeface="STIX Two Math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400" b="1" i="1"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𝒙</m:t>
                    </m:r>
                    <m:r>
                      <a:rPr lang="en-US" altLang="zh-CN" sz="2400" b="1" i="1"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&lt;</m:t>
                    </m:r>
                    <m:r>
                      <a:rPr lang="en-US" altLang="zh-CN" sz="2400" b="1" i="1">
                        <a:latin typeface="STIX Two Math" panose="02020603050405020304" pitchFamily="18" charset="0"/>
                        <a:ea typeface="STIX Two Math" panose="02020603050405020304" pitchFamily="18" charset="0"/>
                        <a:cs typeface="STIX Two Math" panose="02020603050405020304" pitchFamily="18" charset="0"/>
                      </a:rPr>
                      <m:t>𝟎</m:t>
                    </m:r>
                  </m:oMath>
                </a14:m>
                <a:r>
                  <a:rPr lang="en-US" altLang="zh-CN" sz="2400" dirty="0">
                    <a:latin typeface="STIX Two Math" panose="02020603050405020304" pitchFamily="18" charset="0"/>
                    <a:ea typeface="STIX Two Math" panose="02020603050405020304" pitchFamily="18" charset="0"/>
                    <a:cs typeface="STIX Two Math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4E925A3-7C4F-4991-9ED8-F7D74D4AD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48000"/>
                <a:ext cx="1698357" cy="466090"/>
              </a:xfrm>
              <a:prstGeom prst="rect">
                <a:avLst/>
              </a:prstGeom>
              <a:blipFill>
                <a:blip r:embed="rId7"/>
                <a:stretch>
                  <a:fillRect t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DB8BFECF-91A5-48E7-86EA-4CD76E8E7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5404751"/>
            <a:ext cx="3146054" cy="4680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3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1DC6F4C-7B8B-41A5-9E5E-A180C36A7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6478480" cy="48006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感知器的学习过程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38800" y="346318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表示分错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88841" y="434340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对比</a:t>
            </a:r>
            <a:r>
              <a:rPr lang="en-US" altLang="zh-CN" dirty="0">
                <a:solidFill>
                  <a:srgbClr val="FF0000"/>
                </a:solidFill>
              </a:rPr>
              <a:t>Logistic</a:t>
            </a:r>
            <a:r>
              <a:rPr lang="zh-CN" altLang="en-US" dirty="0">
                <a:solidFill>
                  <a:srgbClr val="FF0000"/>
                </a:solidFill>
              </a:rPr>
              <a:t>回归的更新方式：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429000" y="3962400"/>
            <a:ext cx="13716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971FCABF-9607-43A6-A69B-7BB1A60CF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794074"/>
            <a:ext cx="2574539" cy="51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示例：图像分类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数据集：</a:t>
            </a:r>
            <a:r>
              <a:rPr lang="en-US" altLang="zh-CN" dirty="0"/>
              <a:t>CIFAR-10</a:t>
            </a:r>
          </a:p>
          <a:p>
            <a:pPr lvl="1"/>
            <a:r>
              <a:rPr lang="en-US" altLang="zh-CN" dirty="0"/>
              <a:t>60000</a:t>
            </a:r>
            <a:r>
              <a:rPr lang="zh-CN" altLang="en-US" dirty="0"/>
              <a:t>张</a:t>
            </a:r>
            <a:r>
              <a:rPr lang="en-US" altLang="zh-CN" dirty="0"/>
              <a:t>32x32</a:t>
            </a:r>
            <a:r>
              <a:rPr lang="zh-CN" altLang="en-US" dirty="0"/>
              <a:t>色彩图像，共</a:t>
            </a:r>
            <a:r>
              <a:rPr lang="en-US" altLang="zh-CN" dirty="0"/>
              <a:t>10</a:t>
            </a:r>
            <a:r>
              <a:rPr lang="zh-CN" altLang="en-US" dirty="0"/>
              <a:t>类</a:t>
            </a:r>
            <a:endParaRPr lang="en-US" altLang="zh-CN" dirty="0"/>
          </a:p>
          <a:p>
            <a:pPr lvl="1"/>
            <a:r>
              <a:rPr lang="zh-CN" altLang="en-US" dirty="0"/>
              <a:t>每类</a:t>
            </a:r>
            <a:r>
              <a:rPr lang="en-US" altLang="zh-CN" dirty="0"/>
              <a:t>6000</a:t>
            </a:r>
            <a:r>
              <a:rPr lang="zh-CN" altLang="en-US" dirty="0"/>
              <a:t>张图像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535608"/>
            <a:ext cx="5515745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51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905D6A-E4A0-4740-A582-26F3FDFC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感知器参数学习的更新过程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DC9BB9-AA8D-48CF-847A-7139652F6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1" y="1295400"/>
            <a:ext cx="5093061" cy="48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23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3D2A8-D4ED-42A2-AE3A-EEA30387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收敛性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4987B65-459A-44A2-9B16-6C7FB1B0C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14" y="3048000"/>
            <a:ext cx="6486572" cy="24384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7F30BD6-CCB6-461F-AA98-96BFA3CB5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14" y="1504945"/>
            <a:ext cx="6405609" cy="11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71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07839-D050-418F-B301-56BA5C6A7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证明过程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8B1F40-78D9-48E4-BB5A-E5BE6D652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感知器的权重向量的更新方式为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在第𝐾 次更新时感知器的权重向量为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zh-CN" altLang="en-US" dirty="0"/>
              <a:t>         的上界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         </a:t>
            </a:r>
            <a:r>
              <a:rPr lang="zh-CN" altLang="en-US"/>
              <a:t>的下界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27DE47B-1222-46F9-8872-2A5453BA2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2246745" cy="533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70432A-CF4A-43A1-B853-FE08443F1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71800"/>
            <a:ext cx="1600200" cy="7063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2D56CB-6313-4806-A72C-C229E9E3A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1400"/>
            <a:ext cx="685800" cy="4849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FDFF77A-B1C2-4E6B-BA3D-A6080BF5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0"/>
            <a:ext cx="685800" cy="48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15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DC39AA-2898-4A24-8A94-347F2220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支持向量机（</a:t>
            </a:r>
            <a:r>
              <a:rPr lang="en-US" altLang="zh-CN" dirty="0"/>
              <a:t>Support Vector Machine</a:t>
            </a:r>
            <a:r>
              <a:rPr lang="zh-CN" altLang="en-US" dirty="0"/>
              <a:t>，</a:t>
            </a:r>
            <a:r>
              <a:rPr lang="en-US" altLang="zh-CN" dirty="0"/>
              <a:t>SVM</a:t>
            </a:r>
            <a:r>
              <a:rPr lang="zh-CN" altLang="en-US" dirty="0"/>
              <a:t>）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32EDE0-4F0D-4183-8DB1-81627C5CF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02533"/>
            <a:ext cx="3857653" cy="36766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D3BD444-8804-4B3B-953D-9BF9BCFBE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81600"/>
            <a:ext cx="4848260" cy="10429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FB4257-A312-4189-8C82-31362AE6B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35" y="1543044"/>
            <a:ext cx="4791110" cy="14859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8199C5-5938-4845-A377-F4AAEFFB8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95" y="3864993"/>
            <a:ext cx="3738590" cy="1014420"/>
          </a:xfrm>
          <a:prstGeom prst="rect">
            <a:avLst/>
          </a:prstGeom>
        </p:spPr>
      </p:pic>
      <p:sp>
        <p:nvSpPr>
          <p:cNvPr id="16" name="箭头: 下 15">
            <a:extLst>
              <a:ext uri="{FF2B5EF4-FFF2-40B4-BE49-F238E27FC236}">
                <a16:creationId xmlns:a16="http://schemas.microsoft.com/office/drawing/2014/main" id="{7BFB1D9D-C7F4-4135-9EBB-7DF614A012BB}"/>
              </a:ext>
            </a:extLst>
          </p:cNvPr>
          <p:cNvSpPr/>
          <p:nvPr/>
        </p:nvSpPr>
        <p:spPr>
          <a:xfrm>
            <a:off x="7638723" y="3421623"/>
            <a:ext cx="381000" cy="369332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endParaRPr lang="zh-CN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970C4AE-89F4-4A1E-B053-ADCB37472D56}"/>
              </a:ext>
            </a:extLst>
          </p:cNvPr>
          <p:cNvSpPr/>
          <p:nvPr/>
        </p:nvSpPr>
        <p:spPr>
          <a:xfrm>
            <a:off x="1752600" y="126827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红色点称为“支持向量”</a:t>
            </a:r>
          </a:p>
        </p:txBody>
      </p:sp>
    </p:spTree>
    <p:extLst>
      <p:ext uri="{BB962C8B-B14F-4D97-AF65-F5344CB8AC3E}">
        <p14:creationId xmlns:p14="http://schemas.microsoft.com/office/powerpoint/2010/main" val="3957763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8CEE8-2BEF-472D-906F-AF5044596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1955801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线性分类模型小结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8F9523-F6B9-429C-853D-68D4630D2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05000"/>
            <a:ext cx="698449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95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不同损失函数的对比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71D531-2FE4-4D71-B6D7-9D5819D05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219200"/>
            <a:ext cx="7489178" cy="13716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03923AF-9AF4-4E0D-B3F6-DE3E9BAC3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478" y="4313325"/>
            <a:ext cx="2188086" cy="3810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1F9F355-1719-41FC-ACDD-1F8573EBB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479" y="3772766"/>
            <a:ext cx="2639855" cy="402782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3669A20-FBEB-414A-A045-EFA76B4B6F03}"/>
              </a:ext>
            </a:extLst>
          </p:cNvPr>
          <p:cNvGrpSpPr/>
          <p:nvPr/>
        </p:nvGrpSpPr>
        <p:grpSpPr>
          <a:xfrm>
            <a:off x="6705601" y="3238505"/>
            <a:ext cx="2946371" cy="402782"/>
            <a:chOff x="5092796" y="2743200"/>
            <a:chExt cx="2946371" cy="40278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203221F-284D-4CD0-ABDE-FBA7B708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6400" y="2743200"/>
              <a:ext cx="2552767" cy="40278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39633B2-D23F-4B82-8502-3D2AF8964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2796" y="2756934"/>
              <a:ext cx="495313" cy="342909"/>
            </a:xfrm>
            <a:prstGeom prst="rect">
              <a:avLst/>
            </a:prstGeom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A2A45DD-4977-4976-AFF4-1E37038B51CE}"/>
              </a:ext>
            </a:extLst>
          </p:cNvPr>
          <p:cNvGrpSpPr/>
          <p:nvPr/>
        </p:nvGrpSpPr>
        <p:grpSpPr>
          <a:xfrm>
            <a:off x="6705600" y="4865936"/>
            <a:ext cx="2391420" cy="382330"/>
            <a:chOff x="4749658" y="4370631"/>
            <a:chExt cx="2391420" cy="38233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FAAB32C-FD00-457C-BCB8-D457E5190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608" y="4370631"/>
              <a:ext cx="1578470" cy="37556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3689F4E-218F-4A0C-92D0-AAA603BD2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9658" y="4404609"/>
              <a:ext cx="794678" cy="348352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268E61F7-EA57-4E06-A6F4-5406B361D1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99" y="2819400"/>
            <a:ext cx="3733336" cy="31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74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XOR</a:t>
            </a:r>
            <a:r>
              <a:rPr lang="zh-CN" altLang="en-US" dirty="0"/>
              <a:t>问题</a:t>
            </a:r>
          </a:p>
        </p:txBody>
      </p:sp>
      <p:pic>
        <p:nvPicPr>
          <p:cNvPr id="5" name="内容占位符 3" descr="屏幕剪辑">
            <a:extLst>
              <a:ext uri="{FF2B5EF4-FFF2-40B4-BE49-F238E27FC236}">
                <a16:creationId xmlns:a16="http://schemas.microsoft.com/office/drawing/2014/main" id="{DA6FD12E-896E-4CF3-98F3-B93CB083F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81200" y="1752600"/>
            <a:ext cx="72294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01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特征</a:t>
            </a:r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04110"/>
            <a:ext cx="5521570" cy="2277290"/>
          </a:xfrm>
          <a:prstGeom prst="rect">
            <a:avLst/>
          </a:prstGeom>
        </p:spPr>
      </p:pic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724" y="4002414"/>
            <a:ext cx="5515709" cy="232218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638800" y="463034"/>
            <a:ext cx="3403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http://playground.tensorflow.org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34931" y="207342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如何处理非线性可分问题？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25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B9AA1-8118-4327-9DA0-3691A0EB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课后作业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FFE951-5F67-4851-9343-226A8D06A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掌握知识点</a:t>
            </a:r>
          </a:p>
          <a:p>
            <a:pPr lvl="1"/>
            <a:r>
              <a:rPr lang="en-US" altLang="zh-CN" dirty="0"/>
              <a:t>Logistic</a:t>
            </a:r>
            <a:r>
              <a:rPr lang="zh-CN" altLang="en-US" dirty="0"/>
              <a:t>回归</a:t>
            </a:r>
            <a:endParaRPr lang="en-US" altLang="zh-CN" dirty="0"/>
          </a:p>
          <a:p>
            <a:pPr lvl="1"/>
            <a:r>
              <a:rPr lang="en-US" altLang="zh-CN" dirty="0"/>
              <a:t>Softmax</a:t>
            </a:r>
            <a:r>
              <a:rPr lang="zh-CN" altLang="en-US" dirty="0"/>
              <a:t>回归</a:t>
            </a:r>
            <a:endParaRPr lang="en-US" altLang="zh-CN" dirty="0"/>
          </a:p>
          <a:p>
            <a:pPr lvl="1"/>
            <a:r>
              <a:rPr lang="zh-CN" altLang="en-US" dirty="0"/>
              <a:t>损失函数</a:t>
            </a:r>
            <a:endParaRPr lang="en-US" altLang="zh-CN" dirty="0"/>
          </a:p>
          <a:p>
            <a:r>
              <a:rPr lang="zh-CN" altLang="en-US" dirty="0"/>
              <a:t>编程练习</a:t>
            </a:r>
            <a:endParaRPr lang="en-US" altLang="zh-CN" dirty="0"/>
          </a:p>
          <a:p>
            <a:pPr lvl="1"/>
            <a:r>
              <a:rPr lang="en-US" altLang="zh-CN" u="sng" dirty="0">
                <a:hlinkClick r:id="rId2" tooltip="chap3_softmax_regression"/>
              </a:rPr>
              <a:t>chap3_softmax_regression</a:t>
            </a:r>
            <a:endParaRPr lang="en-US" altLang="zh-CN" dirty="0"/>
          </a:p>
          <a:p>
            <a:pPr lvl="1"/>
            <a:endParaRPr lang="en-US" altLang="zh-CN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4674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示例：图像分类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数据集：</a:t>
            </a:r>
            <a:r>
              <a:rPr lang="en-US" altLang="zh-CN" dirty="0"/>
              <a:t>ImageNet</a:t>
            </a:r>
          </a:p>
          <a:p>
            <a:pPr lvl="1"/>
            <a:r>
              <a:rPr lang="en-US" altLang="zh-CN" dirty="0"/>
              <a:t>14,197,122 images, 21841 </a:t>
            </a:r>
            <a:r>
              <a:rPr lang="en-US" altLang="zh-CN" dirty="0" err="1"/>
              <a:t>synsets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465311"/>
            <a:ext cx="9144000" cy="324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420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76800" y="3733800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https://nndl.github.io/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0120284-CE46-49EC-A49C-DFA35DB58337}"/>
              </a:ext>
            </a:extLst>
          </p:cNvPr>
          <p:cNvSpPr/>
          <p:nvPr/>
        </p:nvSpPr>
        <p:spPr>
          <a:xfrm>
            <a:off x="5257800" y="2895600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谢  谢</a:t>
            </a:r>
            <a:endParaRPr lang="en-US" altLang="zh-CN" sz="3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499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示例：图像分类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59058"/>
            <a:ext cx="10972800" cy="4873283"/>
          </a:xfrm>
        </p:spPr>
      </p:pic>
    </p:spTree>
    <p:extLst>
      <p:ext uri="{BB962C8B-B14F-4D97-AF65-F5344CB8AC3E}">
        <p14:creationId xmlns:p14="http://schemas.microsoft.com/office/powerpoint/2010/main" val="103232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示例：图像分类、目标检测、实例分割</a:t>
            </a:r>
            <a:endParaRPr lang="zh-TW" altLang="en-US" dirty="0"/>
          </a:p>
        </p:txBody>
      </p:sp>
      <p:pic>
        <p:nvPicPr>
          <p:cNvPr id="2050" name="Picture 2" descr="“image classification”的图片搜索结果">
            <a:extLst>
              <a:ext uri="{FF2B5EF4-FFF2-40B4-BE49-F238E27FC236}">
                <a16:creationId xmlns:a16="http://schemas.microsoft.com/office/drawing/2014/main" id="{8581626F-84A5-413B-9587-59D93FE0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397" y="1219441"/>
            <a:ext cx="11093003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0A6C5C4-2F0C-470E-8820-7DDC846D9408}"/>
              </a:ext>
            </a:extLst>
          </p:cNvPr>
          <p:cNvSpPr/>
          <p:nvPr/>
        </p:nvSpPr>
        <p:spPr>
          <a:xfrm>
            <a:off x="6248400" y="5910745"/>
            <a:ext cx="5562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hlinkClick r:id="rId4"/>
              </a:rPr>
              <a:t>https://medium.com/zylapp/review-of-deep-learning-algorithms-for-object-detection-c1f3d437b852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18998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示例：垃圾邮件过滤</a:t>
            </a:r>
            <a:endParaRPr lang="en-US" altLang="zh-TW" dirty="0"/>
          </a:p>
        </p:txBody>
      </p:sp>
      <p:pic>
        <p:nvPicPr>
          <p:cNvPr id="3074" name="Picture 2" descr="“text classification”的图片搜索结果">
            <a:extLst>
              <a:ext uri="{FF2B5EF4-FFF2-40B4-BE49-F238E27FC236}">
                <a16:creationId xmlns:a16="http://schemas.microsoft.com/office/drawing/2014/main" id="{EAF22FE4-7C51-4055-B068-C251A9C9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9743" y="1447800"/>
            <a:ext cx="8672513" cy="433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79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示例：文档归类</a:t>
            </a:r>
            <a:endParaRPr lang="zh-TW" altLang="en-US" dirty="0"/>
          </a:p>
        </p:txBody>
      </p:sp>
      <p:pic>
        <p:nvPicPr>
          <p:cNvPr id="4098" name="Picture 2" descr="“text classification”的图片搜索结果">
            <a:extLst>
              <a:ext uri="{FF2B5EF4-FFF2-40B4-BE49-F238E27FC236}">
                <a16:creationId xmlns:a16="http://schemas.microsoft.com/office/drawing/2014/main" id="{296297CC-2C2A-4965-8FA6-3A5382C2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0" y="1762125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7B073B6-4305-4460-B7BF-5E6825DFF07B}"/>
              </a:ext>
            </a:extLst>
          </p:cNvPr>
          <p:cNvSpPr/>
          <p:nvPr/>
        </p:nvSpPr>
        <p:spPr>
          <a:xfrm>
            <a:off x="2971800" y="6096000"/>
            <a:ext cx="6910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hlinkClick r:id="rId3"/>
              </a:rPr>
              <a:t>https://towardsdatascience.com/automated-text-classification-using-machine-learning-3df4f4f9570b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775204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6.2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3|38.9|63.2|2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3.3|1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">
  <a:themeElements>
    <a:clrScheme name="qxp">
      <a:dk1>
        <a:srgbClr val="2A4A75"/>
      </a:dk1>
      <a:lt1>
        <a:sysClr val="window" lastClr="FFFFFF"/>
      </a:lt1>
      <a:dk2>
        <a:srgbClr val="2A4A75"/>
      </a:dk2>
      <a:lt2>
        <a:srgbClr val="DEF5FA"/>
      </a:lt2>
      <a:accent1>
        <a:srgbClr val="1C314E"/>
      </a:accent1>
      <a:accent2>
        <a:srgbClr val="EB641B"/>
      </a:accent2>
      <a:accent3>
        <a:srgbClr val="DA1F28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yfont">
      <a:majorFont>
        <a:latin typeface="Helvetica"/>
        <a:ea typeface="微软雅黑"/>
        <a:cs typeface=""/>
      </a:majorFont>
      <a:minorFont>
        <a:latin typeface="Times New Roman"/>
        <a:ea typeface="华文楷体"/>
        <a:cs typeface="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wrap="none">
        <a:spAutoFit/>
      </a:bodyPr>
      <a:lstStyle>
        <a:defPPr>
          <a:defRPr sz="2400"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my" id="{5DDFF489-810C-4640-A13F-DDD18827279A}" vid="{1ADADE9B-649E-4437-BF06-95F7A2A146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</Template>
  <TotalTime>18485</TotalTime>
  <Words>1033</Words>
  <Application>Microsoft Office PowerPoint</Application>
  <PresentationFormat>宽屏</PresentationFormat>
  <Paragraphs>222</Paragraphs>
  <Slides>50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5" baseType="lpstr">
      <vt:lpstr>新細明體</vt:lpstr>
      <vt:lpstr>华文楷体</vt:lpstr>
      <vt:lpstr>宋体</vt:lpstr>
      <vt:lpstr>微软雅黑</vt:lpstr>
      <vt:lpstr>Arial</vt:lpstr>
      <vt:lpstr>Calibri</vt:lpstr>
      <vt:lpstr>Cambria</vt:lpstr>
      <vt:lpstr>Cambria Math</vt:lpstr>
      <vt:lpstr>Helvetica</vt:lpstr>
      <vt:lpstr>STIX Two Math</vt:lpstr>
      <vt:lpstr>Tahoma</vt:lpstr>
      <vt:lpstr>Times New Roman</vt:lpstr>
      <vt:lpstr>Wingdings</vt:lpstr>
      <vt:lpstr>Wingdings 3</vt:lpstr>
      <vt:lpstr>my</vt:lpstr>
      <vt:lpstr>线性模型</vt:lpstr>
      <vt:lpstr>大纲</vt:lpstr>
      <vt:lpstr>分类示例</vt:lpstr>
      <vt:lpstr>示例：图像分类</vt:lpstr>
      <vt:lpstr>示例：图像分类</vt:lpstr>
      <vt:lpstr>示例：图像分类</vt:lpstr>
      <vt:lpstr>示例：图像分类、目标检测、实例分割</vt:lpstr>
      <vt:lpstr>示例：垃圾邮件过滤</vt:lpstr>
      <vt:lpstr>示例：文档归类</vt:lpstr>
      <vt:lpstr>示例：情感分类</vt:lpstr>
      <vt:lpstr>示例：文本分类</vt:lpstr>
      <vt:lpstr>示例：文本情感分类</vt:lpstr>
      <vt:lpstr>线性分类模型</vt:lpstr>
      <vt:lpstr>线性模型</vt:lpstr>
      <vt:lpstr>线性模型</vt:lpstr>
      <vt:lpstr>Logistic Regression</vt:lpstr>
      <vt:lpstr>Logistic Regression</vt:lpstr>
      <vt:lpstr>分类问题</vt:lpstr>
      <vt:lpstr>Logistic函数与回归</vt:lpstr>
      <vt:lpstr>学习准则</vt:lpstr>
      <vt:lpstr>熵（Entropy）</vt:lpstr>
      <vt:lpstr>交叉熵（Cross Entropy）</vt:lpstr>
      <vt:lpstr>KL散度（Kullback-Leibler Divergence）</vt:lpstr>
      <vt:lpstr>交叉熵损失</vt:lpstr>
      <vt:lpstr>梯度下降</vt:lpstr>
      <vt:lpstr>推导过程</vt:lpstr>
      <vt:lpstr>Logistic回归</vt:lpstr>
      <vt:lpstr>多分类（Multi-class Classification）</vt:lpstr>
      <vt:lpstr>Softmax回归</vt:lpstr>
      <vt:lpstr>Softmax回归</vt:lpstr>
      <vt:lpstr>交叉熵损失</vt:lpstr>
      <vt:lpstr>参数学习</vt:lpstr>
      <vt:lpstr>交叉熵损失函数</vt:lpstr>
      <vt:lpstr>交叉熵损失</vt:lpstr>
      <vt:lpstr>感知器</vt:lpstr>
      <vt:lpstr>感知器</vt:lpstr>
      <vt:lpstr>感知器</vt:lpstr>
      <vt:lpstr>感知器</vt:lpstr>
      <vt:lpstr>感知器的学习过程</vt:lpstr>
      <vt:lpstr>感知器参数学习的更新过程</vt:lpstr>
      <vt:lpstr>收敛性</vt:lpstr>
      <vt:lpstr>证明过程</vt:lpstr>
      <vt:lpstr>支持向量机（Support Vector Machine，SVM）</vt:lpstr>
      <vt:lpstr>总结</vt:lpstr>
      <vt:lpstr>线性分类模型小结</vt:lpstr>
      <vt:lpstr>不同损失函数的对比</vt:lpstr>
      <vt:lpstr>XOR问题</vt:lpstr>
      <vt:lpstr>特征</vt:lpstr>
      <vt:lpstr>课后作业</vt:lpstr>
      <vt:lpstr>PowerPoint 演示文稿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Branding Roadmap Template</dc:title>
  <dc:creator>Xipeng Qiu</dc:creator>
  <cp:lastModifiedBy>xpqiu</cp:lastModifiedBy>
  <cp:revision>1934</cp:revision>
  <dcterms:created xsi:type="dcterms:W3CDTF">2009-03-19T21:17:53Z</dcterms:created>
  <dcterms:modified xsi:type="dcterms:W3CDTF">2021-03-22T04:42:37Z</dcterms:modified>
</cp:coreProperties>
</file>